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FD7E7"/>
          </a:solidFill>
        </a:fill>
      </a:tcStyle>
    </a:wholeTbl>
    <a:band2H>
      <a:tcTxStyle b="def" i="def"/>
      <a:tcStyle>
        <a:tcBdr/>
        <a:fill>
          <a:solidFill>
            <a:srgbClr val="E8ECF4"/>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3CECE"/>
          </a:solidFill>
        </a:fill>
      </a:tcStyle>
    </a:wholeTbl>
    <a:band2H>
      <a:tcTxStyle b="def" i="def"/>
      <a:tcStyle>
        <a:tcBdr/>
        <a:fill>
          <a:solidFill>
            <a:srgbClr val="F1E8E8"/>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n">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 name="Shape 33"/>
          <p:cNvSpPr/>
          <p:nvPr>
            <p:ph type="sldImg"/>
          </p:nvPr>
        </p:nvSpPr>
        <p:spPr>
          <a:xfrm>
            <a:off x="1143000" y="685800"/>
            <a:ext cx="4572000" cy="3429000"/>
          </a:xfrm>
          <a:prstGeom prst="rect">
            <a:avLst/>
          </a:prstGeom>
        </p:spPr>
        <p:txBody>
          <a:bodyPr/>
          <a:lstStyle/>
          <a:p>
            <a:pPr/>
          </a:p>
        </p:txBody>
      </p:sp>
      <p:sp>
        <p:nvSpPr>
          <p:cNvPr id="34" name="Shape 3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xfrm>
            <a:off x="669726" y="312539"/>
            <a:ext cx="7804548" cy="1518047"/>
          </a:xfrm>
          <a:prstGeom prst="rect">
            <a:avLst/>
          </a:prstGeom>
        </p:spPr>
        <p:txBody>
          <a:bodyPr lIns="35718" tIns="35718" rIns="35718" bIns="35718">
            <a:normAutofit fontScale="100000" lnSpcReduction="0"/>
          </a:bodyPr>
          <a:lstStyle>
            <a:lvl1pPr defTabSz="410765">
              <a:defRPr sz="5600">
                <a:uFillTx/>
                <a:latin typeface="+mj-lt"/>
                <a:ea typeface="+mj-ea"/>
                <a:cs typeface="+mj-cs"/>
                <a:sym typeface="Helvetica"/>
              </a:defRPr>
            </a:lvl1pPr>
          </a:lstStyle>
          <a:p>
            <a:pPr/>
            <a:r>
              <a:t>Title Text</a:t>
            </a:r>
          </a:p>
        </p:txBody>
      </p:sp>
      <p:sp>
        <p:nvSpPr>
          <p:cNvPr id="26" name="Body Level One…"/>
          <p:cNvSpPr txBox="1"/>
          <p:nvPr>
            <p:ph type="body" idx="1"/>
          </p:nvPr>
        </p:nvSpPr>
        <p:spPr>
          <a:xfrm>
            <a:off x="669726" y="1830585"/>
            <a:ext cx="7804548" cy="4420197"/>
          </a:xfrm>
          <a:prstGeom prst="rect">
            <a:avLst/>
          </a:prstGeom>
        </p:spPr>
        <p:txBody>
          <a:bodyPr lIns="35718" tIns="35718" rIns="35718" bIns="35718" anchor="ctr">
            <a:normAutofit fontScale="100000" lnSpcReduction="0"/>
          </a:bodyPr>
          <a:lstStyle>
            <a:lvl1pPr marL="296333" indent="-296333" defTabSz="410765">
              <a:spcBef>
                <a:spcPts val="2900"/>
              </a:spcBef>
              <a:buSzPct val="75000"/>
              <a:buFontTx/>
              <a:defRPr sz="2400">
                <a:uFillTx/>
                <a:latin typeface="Helvetica Light"/>
                <a:ea typeface="Helvetica Light"/>
                <a:cs typeface="Helvetica Light"/>
                <a:sym typeface="Helvetica Light"/>
              </a:defRPr>
            </a:lvl1pPr>
            <a:lvl2pPr marL="740833" indent="-296333" defTabSz="410765">
              <a:spcBef>
                <a:spcPts val="2900"/>
              </a:spcBef>
              <a:buSzPct val="75000"/>
              <a:buFontTx/>
              <a:buChar char="•"/>
              <a:defRPr sz="2400">
                <a:uFillTx/>
                <a:latin typeface="Helvetica Light"/>
                <a:ea typeface="Helvetica Light"/>
                <a:cs typeface="Helvetica Light"/>
                <a:sym typeface="Helvetica Light"/>
              </a:defRPr>
            </a:lvl2pPr>
            <a:lvl3pPr marL="1185333" indent="-296333" defTabSz="410765">
              <a:spcBef>
                <a:spcPts val="2900"/>
              </a:spcBef>
              <a:buSzPct val="75000"/>
              <a:buFontTx/>
              <a:defRPr sz="2400">
                <a:uFillTx/>
                <a:latin typeface="Helvetica Light"/>
                <a:ea typeface="Helvetica Light"/>
                <a:cs typeface="Helvetica Light"/>
                <a:sym typeface="Helvetica Light"/>
              </a:defRPr>
            </a:lvl3pPr>
            <a:lvl4pPr marL="1629833" indent="-296333" defTabSz="410765">
              <a:spcBef>
                <a:spcPts val="2900"/>
              </a:spcBef>
              <a:buSzPct val="75000"/>
              <a:buFontTx/>
              <a:buChar char="•"/>
              <a:defRPr sz="2400">
                <a:uFillTx/>
                <a:latin typeface="Helvetica Light"/>
                <a:ea typeface="Helvetica Light"/>
                <a:cs typeface="Helvetica Light"/>
                <a:sym typeface="Helvetica Light"/>
              </a:defRPr>
            </a:lvl4pPr>
            <a:lvl5pPr marL="2074333" indent="-296333" defTabSz="410765">
              <a:spcBef>
                <a:spcPts val="2900"/>
              </a:spcBef>
              <a:buSzPct val="75000"/>
              <a:buFontTx/>
              <a:buChar char="•"/>
              <a:defRPr sz="2400">
                <a:uFillTx/>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3">
            <a:lumOff val="44000"/>
          </a:schemeClr>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98989"/>
                </a:solidFill>
                <a:uFill>
                  <a:solidFill>
                    <a:srgbClr val="898989"/>
                  </a:solidFill>
                </a:uFill>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1pPr>
      <a:lvl2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2pPr>
      <a:lvl3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3pPr>
      <a:lvl4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4pPr>
      <a:lvl5pPr marL="0" marR="0" indent="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5pPr>
      <a:lvl6pPr marL="0" marR="0" indent="4572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6pPr>
      <a:lvl7pPr marL="0" marR="0" indent="9144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7pPr>
      <a:lvl8pPr marL="0" marR="0" indent="13716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8pPr>
      <a:lvl9pPr marL="0" marR="0" indent="1828800" algn="ctr" defTabSz="457200" rtl="0" latinLnBrk="0">
        <a:lnSpc>
          <a:spcPct val="100000"/>
        </a:lnSpc>
        <a:spcBef>
          <a:spcPts val="0"/>
        </a:spcBef>
        <a:spcAft>
          <a:spcPts val="0"/>
        </a:spcAft>
        <a:buClrTx/>
        <a:buSzTx/>
        <a:buFontTx/>
        <a:buNone/>
        <a:tabLst/>
        <a:defRPr b="1" baseline="0" cap="none" i="0" spc="0" strike="noStrike" sz="7000" u="none">
          <a:solidFill>
            <a:srgbClr val="800000"/>
          </a:solidFill>
          <a:uFill>
            <a:solidFill>
              <a:srgbClr val="000000"/>
            </a:solidFill>
          </a:uFill>
          <a:latin typeface="+mn-lt"/>
          <a:ea typeface="+mn-ea"/>
          <a:cs typeface="+mn-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
            <a:solidFill>
              <a:srgbClr val="000000"/>
            </a:solidFill>
          </a:uFill>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
            <a:solidFill>
              <a:srgbClr val="898989"/>
            </a:solidFill>
          </a:uFill>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6.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 Id="rId3" Type="http://schemas.openxmlformats.org/officeDocument/2006/relationships/image" Target="../media/image1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 Id="rId3" Type="http://schemas.openxmlformats.org/officeDocument/2006/relationships/image" Target="../media/image2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jongman-gibbon-was-right.pdf" TargetMode="External"/><Relationship Id="rId3" Type="http://schemas.openxmlformats.org/officeDocument/2006/relationships/hyperlink" Target="https://delong.typepad.com/files/temin-roman-growth.pdf" TargetMode="External"/><Relationship Id="rId4" Type="http://schemas.openxmlformats.org/officeDocument/2006/relationships/hyperlink" Target="https://github.com/braddelong/public-files/blob/master/econ-135-lecture-6.pptx" TargetMode="External"/><Relationship Id="rId5" Type="http://schemas.openxmlformats.org/officeDocument/2006/relationships/hyperlink" Target="https://delong.typepad.com/files/ober-agamemnon-selections.pdf" TargetMode="External"/><Relationship Id="rId6" Type="http://schemas.openxmlformats.org/officeDocument/2006/relationships/hyperlink" Target="https://delong.typepad.com/finley-technical.pdf" TargetMode="External"/><Relationship Id="rId7" Type="http://schemas.openxmlformats.org/officeDocument/2006/relationships/hyperlink" Target="https://github.com/braddelong/public-files/blob/master/econ-135-lecture-7.pptx" TargetMode="External"/><Relationship Id="rId8" Type="http://schemas.openxmlformats.org/officeDocument/2006/relationships/hyperlink" Target="https://bcourses.berkeley.edu/courses/1487685/assignments/8065916" TargetMode="External"/><Relationship Id="rId9" Type="http://schemas.openxmlformats.org/officeDocument/2006/relationships/hyperlink" Target="https://delong.typepad.com/files/berry-smith.pdf" TargetMode="External"/><Relationship Id="rId10" Type="http://schemas.openxmlformats.org/officeDocument/2006/relationships/hyperlink" Target="https://github.com/braddelong/public-files/blob/master/econ-135-lecture-8.pptx"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Lecture 6:…"/>
          <p:cNvSpPr txBox="1"/>
          <p:nvPr>
            <p:ph type="title" idx="4294967295"/>
          </p:nvPr>
        </p:nvSpPr>
        <p:spPr>
          <a:xfrm>
            <a:off x="277663" y="-1"/>
            <a:ext cx="8572501" cy="2540001"/>
          </a:xfrm>
          <a:prstGeom prst="rect">
            <a:avLst/>
          </a:prstGeom>
        </p:spPr>
        <p:txBody>
          <a:bodyPr>
            <a:normAutofit fontScale="100000" lnSpcReduction="0"/>
          </a:bodyPr>
          <a:lstStyle/>
          <a:p>
            <a:pPr defTabSz="397763">
              <a:defRPr sz="5220"/>
            </a:pPr>
            <a:r>
              <a:t>Lecture 6:</a:t>
            </a:r>
          </a:p>
          <a:p>
            <a:pPr defTabSz="397763">
              <a:defRPr sz="5220"/>
            </a:pPr>
            <a:r>
              <a:t>2.2. Ancient Empires: “Efflorescences” and Falls</a:t>
            </a:r>
          </a:p>
        </p:txBody>
      </p:sp>
      <p:sp>
        <p:nvSpPr>
          <p:cNvPr id="37" name="Brad DeLong…"/>
          <p:cNvSpPr txBox="1"/>
          <p:nvPr>
            <p:ph type="body" idx="4294967295"/>
          </p:nvPr>
        </p:nvSpPr>
        <p:spPr>
          <a:xfrm>
            <a:off x="277663" y="2540000"/>
            <a:ext cx="8572501" cy="4127500"/>
          </a:xfrm>
          <a:prstGeom prst="rect">
            <a:avLst/>
          </a:prstGeom>
        </p:spPr>
        <p:txBody>
          <a:bodyPr>
            <a:normAutofit fontScale="100000" lnSpcReduction="0"/>
          </a:bodyPr>
          <a:lstStyle/>
          <a:p>
            <a:pPr marL="0" indent="0" algn="ctr" defTabSz="352043">
              <a:spcBef>
                <a:spcPts val="900"/>
              </a:spcBef>
              <a:buSzTx/>
              <a:buFontTx/>
              <a:buNone/>
              <a:defRPr b="1" sz="2772">
                <a:latin typeface="+mj-lt"/>
                <a:ea typeface="+mj-ea"/>
                <a:cs typeface="+mj-cs"/>
                <a:sym typeface="Helvetica"/>
              </a:defRPr>
            </a:pPr>
          </a:p>
          <a:p>
            <a:pPr marL="0" indent="0" algn="ctr" defTabSz="352043">
              <a:spcBef>
                <a:spcPts val="900"/>
              </a:spcBef>
              <a:buSzTx/>
              <a:buFontTx/>
              <a:buNone/>
              <a:defRPr b="1" sz="2772">
                <a:latin typeface="+mj-lt"/>
                <a:ea typeface="+mj-ea"/>
                <a:cs typeface="+mj-cs"/>
                <a:sym typeface="Helvetica"/>
              </a:defRPr>
            </a:pPr>
            <a:r>
              <a:t>Brad DeLong</a:t>
            </a:r>
          </a:p>
          <a:p>
            <a:pPr marL="0" indent="0" algn="ctr" defTabSz="352043">
              <a:spcBef>
                <a:spcPts val="900"/>
              </a:spcBef>
              <a:buSzTx/>
              <a:buFontTx/>
              <a:buNone/>
              <a:defRPr sz="1848">
                <a:latin typeface="+mj-lt"/>
                <a:ea typeface="+mj-ea"/>
                <a:cs typeface="+mj-cs"/>
                <a:sym typeface="Helvetica"/>
              </a:defRPr>
            </a:pPr>
            <a:r>
              <a:t>Department of Economics and Blum Center, U.C. Berkeley, &amp; WCEG</a:t>
            </a:r>
          </a:p>
          <a:p>
            <a:pPr marL="0" indent="0" algn="ctr" defTabSz="352043">
              <a:spcBef>
                <a:spcPts val="900"/>
              </a:spcBef>
              <a:buSzTx/>
              <a:buFontTx/>
              <a:buNone/>
              <a:defRPr sz="1848">
                <a:latin typeface="+mj-lt"/>
                <a:ea typeface="+mj-ea"/>
                <a:cs typeface="+mj-cs"/>
                <a:sym typeface="Helvetica"/>
              </a:defRPr>
            </a:pPr>
            <a:r>
              <a:t>last revised: 2020-02-06</a:t>
            </a:r>
          </a:p>
          <a:p>
            <a:pPr marL="0" indent="0" algn="ctr" defTabSz="352043">
              <a:spcBef>
                <a:spcPts val="900"/>
              </a:spcBef>
              <a:buSzTx/>
              <a:buFontTx/>
              <a:buNone/>
              <a:defRPr sz="1848">
                <a:latin typeface="+mj-lt"/>
                <a:ea typeface="+mj-ea"/>
                <a:cs typeface="+mj-cs"/>
                <a:sym typeface="Helvetica"/>
              </a:defRPr>
            </a:pPr>
            <a:r>
              <a:t>for presentation: 2020-02-11</a:t>
            </a:r>
          </a:p>
          <a:p>
            <a:pPr marL="0" indent="0" algn="ctr" defTabSz="352043">
              <a:spcBef>
                <a:spcPts val="900"/>
              </a:spcBef>
              <a:buSzTx/>
              <a:buFontTx/>
              <a:buNone/>
              <a:defRPr sz="1848">
                <a:latin typeface="+mj-lt"/>
                <a:ea typeface="+mj-ea"/>
                <a:cs typeface="+mj-cs"/>
                <a:sym typeface="Helvetica"/>
              </a:defRPr>
            </a:pPr>
          </a:p>
          <a:p>
            <a:pPr marL="0" indent="0" algn="ctr" defTabSz="352043">
              <a:spcBef>
                <a:spcPts val="900"/>
              </a:spcBef>
              <a:buSzTx/>
              <a:buFontTx/>
              <a:buNone/>
              <a:defRPr sz="1848">
                <a:latin typeface="+mj-lt"/>
                <a:ea typeface="+mj-ea"/>
                <a:cs typeface="+mj-cs"/>
                <a:sym typeface="Helvetica"/>
              </a:defRPr>
            </a:pPr>
          </a:p>
          <a:p>
            <a:pPr marL="0" indent="0" algn="ctr" defTabSz="352043">
              <a:spcBef>
                <a:spcPts val="900"/>
              </a:spcBef>
              <a:buSzTx/>
              <a:buFontTx/>
              <a:buNone/>
              <a:defRPr sz="1232">
                <a:latin typeface="+mj-lt"/>
                <a:ea typeface="+mj-ea"/>
                <a:cs typeface="+mj-cs"/>
                <a:sym typeface="Helvetica"/>
              </a:defRPr>
            </a:pPr>
            <a:r>
              <a:t>Original course by Melissa Dell (Harvard Econ 1342), revised by Brad DeLong, research assistance by Anish Biligiri</a:t>
            </a:r>
          </a:p>
          <a:p>
            <a:pPr marL="0" indent="0" algn="ctr" defTabSz="352043">
              <a:spcBef>
                <a:spcPts val="900"/>
              </a:spcBef>
              <a:buSzTx/>
              <a:buFontTx/>
              <a:buNone/>
              <a:defRPr sz="1232">
                <a:latin typeface="+mj-lt"/>
                <a:ea typeface="+mj-ea"/>
                <a:cs typeface="+mj-cs"/>
                <a:sym typeface="Helvetica"/>
              </a:defRPr>
            </a:pPr>
          </a:p>
          <a:p>
            <a:pPr marL="0" indent="0" algn="ctr" defTabSz="352043">
              <a:spcBef>
                <a:spcPts val="900"/>
              </a:spcBef>
              <a:buSzTx/>
              <a:buFontTx/>
              <a:buNone/>
              <a:defRPr sz="1078">
                <a:latin typeface="+mj-lt"/>
                <a:ea typeface="+mj-ea"/>
                <a:cs typeface="+mj-cs"/>
                <a:sym typeface="Helvetica"/>
              </a:defRPr>
            </a:pPr>
            <a:r>
              <a:t>&lt;</a:t>
            </a:r>
            <a:r>
              <a:rPr u="sng">
                <a:solidFill>
                  <a:srgbClr val="0000FF"/>
                </a:solidFill>
                <a:uFill>
                  <a:solidFill>
                    <a:srgbClr val="0000FF"/>
                  </a:solidFill>
                </a:uFill>
                <a:hlinkClick r:id="rId2" invalidUrl="" action="" tgtFrame="" tooltip="" history="1" highlightClick="0" endSnd="0"/>
              </a:rPr>
              <a:t>https://github.com/braddelong/public-files/blob/master/econ-135-lecture-6.pptx</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The Rise of Rome"/>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Rise of Rome</a:t>
            </a:r>
          </a:p>
        </p:txBody>
      </p:sp>
      <p:sp>
        <p:nvSpPr>
          <p:cNvPr id="78"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79" name="Roman Institutions are key to the rise of Rome:…"/>
          <p:cNvSpPr txBox="1"/>
          <p:nvPr>
            <p:ph type="body" sz="half" idx="4294967295"/>
          </p:nvPr>
        </p:nvSpPr>
        <p:spPr>
          <a:xfrm>
            <a:off x="277663" y="1270000"/>
            <a:ext cx="4020274" cy="5217160"/>
          </a:xfrm>
          <a:prstGeom prst="rect">
            <a:avLst/>
          </a:prstGeom>
        </p:spPr>
        <p:txBody>
          <a:bodyPr>
            <a:normAutofit fontScale="100000" lnSpcReduction="0"/>
          </a:bodyPr>
          <a:lstStyle/>
          <a:p>
            <a:pPr marL="0" indent="0" defTabSz="256031">
              <a:spcBef>
                <a:spcPts val="600"/>
              </a:spcBef>
              <a:buSzTx/>
              <a:buFontTx/>
              <a:buNone/>
              <a:defRPr b="1" sz="1344">
                <a:latin typeface="+mj-lt"/>
                <a:ea typeface="+mj-ea"/>
                <a:cs typeface="+mj-cs"/>
                <a:sym typeface="Helvetica"/>
              </a:defRPr>
            </a:pPr>
            <a:r>
              <a:t>Roman Institutions are key to the rise of Rome:</a:t>
            </a:r>
          </a:p>
          <a:p>
            <a:pPr marL="134753" indent="-134753" defTabSz="256031">
              <a:spcBef>
                <a:spcPts val="600"/>
              </a:spcBef>
              <a:buFontTx/>
              <a:defRPr sz="1344">
                <a:latin typeface="Times New Roman"/>
                <a:ea typeface="Times New Roman"/>
                <a:cs typeface="Times New Roman"/>
                <a:sym typeface="Times New Roman"/>
              </a:defRPr>
            </a:pPr>
            <a:r>
              <a:t>In 510BC, the citizens of Rome overthrew their king, Lucius Tarquinius Superbus, and created a republic. </a:t>
            </a:r>
          </a:p>
          <a:p>
            <a:pPr marL="134753" indent="-134753" defTabSz="256031">
              <a:spcBef>
                <a:spcPts val="600"/>
              </a:spcBef>
              <a:buFontTx/>
              <a:defRPr sz="1344">
                <a:latin typeface="Times New Roman"/>
                <a:ea typeface="Times New Roman"/>
                <a:cs typeface="Times New Roman"/>
                <a:sym typeface="Times New Roman"/>
              </a:defRPr>
            </a:pPr>
            <a:r>
              <a:t>The state was run by elected officials:</a:t>
            </a:r>
          </a:p>
          <a:p>
            <a:pPr lvl="1" marL="348113" indent="-134753" defTabSz="256031">
              <a:spcBef>
                <a:spcPts val="600"/>
              </a:spcBef>
              <a:buFontTx/>
              <a:buChar char="•"/>
              <a:defRPr sz="1344">
                <a:latin typeface="Times New Roman"/>
                <a:ea typeface="Times New Roman"/>
                <a:cs typeface="Times New Roman"/>
                <a:sym typeface="Times New Roman"/>
              </a:defRPr>
            </a:pPr>
            <a:r>
              <a:t>Two consuls who had the job for one year</a:t>
            </a:r>
          </a:p>
          <a:p>
            <a:pPr lvl="1" marL="348113" indent="-134753" defTabSz="256031">
              <a:spcBef>
                <a:spcPts val="600"/>
              </a:spcBef>
              <a:buFontTx/>
              <a:buChar char="•"/>
              <a:defRPr sz="1344">
                <a:latin typeface="Times New Roman"/>
                <a:ea typeface="Times New Roman"/>
                <a:cs typeface="Times New Roman"/>
                <a:sym typeface="Times New Roman"/>
              </a:defRPr>
            </a:pPr>
            <a:r>
              <a:t>Other magistrates: praetors, aediles, proconsuls </a:t>
            </a:r>
          </a:p>
          <a:p>
            <a:pPr lvl="1" marL="348113" indent="-134753" defTabSz="256031">
              <a:spcBef>
                <a:spcPts val="600"/>
              </a:spcBef>
              <a:buFontTx/>
              <a:buChar char="•"/>
              <a:defRPr sz="1344">
                <a:latin typeface="Times New Roman"/>
                <a:ea typeface="Times New Roman"/>
                <a:cs typeface="Times New Roman"/>
                <a:sym typeface="Times New Roman"/>
              </a:defRPr>
            </a:pPr>
            <a:r>
              <a:t>Tribunes. </a:t>
            </a:r>
          </a:p>
          <a:p>
            <a:pPr lvl="1" marL="348113" indent="-134753" defTabSz="256031">
              <a:spcBef>
                <a:spcPts val="600"/>
              </a:spcBef>
              <a:buFontTx/>
              <a:buChar char="•"/>
              <a:defRPr sz="1344">
                <a:latin typeface="Times New Roman"/>
                <a:ea typeface="Times New Roman"/>
                <a:cs typeface="Times New Roman"/>
                <a:sym typeface="Times New Roman"/>
              </a:defRPr>
            </a:pPr>
            <a:r>
              <a:t>Offices were elected, annual, and held by multiple people at the same time</a:t>
            </a:r>
          </a:p>
          <a:p>
            <a:pPr lvl="2" marL="561473" indent="-134753" defTabSz="256031">
              <a:spcBef>
                <a:spcPts val="600"/>
              </a:spcBef>
              <a:buFontTx/>
              <a:defRPr sz="1344">
                <a:latin typeface="Times New Roman"/>
                <a:ea typeface="Times New Roman"/>
                <a:cs typeface="Times New Roman"/>
                <a:sym typeface="Times New Roman"/>
              </a:defRPr>
            </a:pPr>
            <a:r>
              <a:t>This greatly reduced the ability of any one person to consolidate or exploit his power. </a:t>
            </a:r>
          </a:p>
          <a:p>
            <a:pPr marL="134753" indent="-134753" defTabSz="256031">
              <a:spcBef>
                <a:spcPts val="600"/>
              </a:spcBef>
              <a:buFontTx/>
              <a:defRPr sz="1344">
                <a:latin typeface="Times New Roman"/>
                <a:ea typeface="Times New Roman"/>
                <a:cs typeface="Times New Roman"/>
                <a:sym typeface="Times New Roman"/>
              </a:defRPr>
            </a:pPr>
            <a:r>
              <a:t>The institutions of the Republic contained a system of checks and balances which distributed power fairly widely. </a:t>
            </a:r>
          </a:p>
          <a:p>
            <a:pPr marL="134753" indent="-134753" defTabSz="256031">
              <a:spcBef>
                <a:spcPts val="600"/>
              </a:spcBef>
              <a:buFontTx/>
              <a:defRPr sz="1344">
                <a:latin typeface="Times New Roman"/>
                <a:ea typeface="Times New Roman"/>
                <a:cs typeface="Times New Roman"/>
                <a:sym typeface="Times New Roman"/>
              </a:defRPr>
            </a:pPr>
            <a:r>
              <a:t>Even if elite patrician families had far more power, it was possible for non-elites, so called plebeians, to get to the top, and they constrained the power of the elites. </a:t>
            </a:r>
          </a:p>
          <a:p>
            <a:pPr lvl="1" marL="348113" indent="-134753" defTabSz="256031">
              <a:spcBef>
                <a:spcPts val="600"/>
              </a:spcBef>
              <a:buFontTx/>
              <a:buChar char="•"/>
              <a:defRPr sz="1344">
                <a:latin typeface="Times New Roman"/>
                <a:ea typeface="Times New Roman"/>
                <a:cs typeface="Times New Roman"/>
                <a:sym typeface="Times New Roman"/>
              </a:defRPr>
            </a:pPr>
            <a:r>
              <a:t>Then some plebeian families become equally elite…</a:t>
            </a:r>
          </a:p>
          <a:p>
            <a:pPr lvl="1" marL="348113" indent="-134753" defTabSz="256031">
              <a:spcBef>
                <a:spcPts val="600"/>
              </a:spcBef>
              <a:buFontTx/>
              <a:buChar char="•"/>
              <a:defRPr sz="1344">
                <a:latin typeface="Times New Roman"/>
                <a:ea typeface="Times New Roman"/>
                <a:cs typeface="Times New Roman"/>
                <a:sym typeface="Times New Roman"/>
              </a:defRPr>
            </a:pPr>
            <a:r>
              <a:t>The </a:t>
            </a:r>
            <a:r>
              <a:rPr i="1"/>
              <a:t>nobiles</a:t>
            </a:r>
          </a:p>
        </p:txBody>
      </p:sp>
      <p:sp>
        <p:nvSpPr>
          <p:cNvPr id="80" name="Roman assemblies:…"/>
          <p:cNvSpPr txBox="1"/>
          <p:nvPr/>
        </p:nvSpPr>
        <p:spPr>
          <a:xfrm>
            <a:off x="4829890" y="1270000"/>
            <a:ext cx="4020274" cy="52171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288036">
              <a:spcBef>
                <a:spcPts val="700"/>
              </a:spcBef>
              <a:defRPr b="1" sz="1512">
                <a:latin typeface="+mj-lt"/>
                <a:ea typeface="+mj-ea"/>
                <a:cs typeface="+mj-cs"/>
                <a:sym typeface="Helvetica"/>
              </a:defRPr>
            </a:pPr>
            <a:r>
              <a:t>Roman assemblies:</a:t>
            </a:r>
          </a:p>
          <a:p>
            <a:pPr marL="151597" indent="-151597" defTabSz="288036">
              <a:spcBef>
                <a:spcPts val="700"/>
              </a:spcBef>
              <a:buSzPct val="100000"/>
              <a:buChar char="•"/>
              <a:defRPr sz="1512">
                <a:latin typeface="Times New Roman"/>
                <a:ea typeface="Times New Roman"/>
                <a:cs typeface="Times New Roman"/>
                <a:sym typeface="Times New Roman"/>
              </a:defRPr>
            </a:pPr>
            <a:r>
              <a:t>Centuriate: 193 centuries on the basis of military organization, weighted toward the rich. Elects the magistrates, declares war and peace</a:t>
            </a:r>
          </a:p>
          <a:p>
            <a:pPr marL="151597" indent="-151597" defTabSz="288036">
              <a:spcBef>
                <a:spcPts val="700"/>
              </a:spcBef>
              <a:buSzPct val="100000"/>
              <a:buChar char="•"/>
              <a:defRPr sz="1512">
                <a:latin typeface="Times New Roman"/>
                <a:ea typeface="Times New Roman"/>
                <a:cs typeface="Times New Roman"/>
                <a:sym typeface="Times New Roman"/>
              </a:defRPr>
            </a:pPr>
            <a:r>
              <a:t>Tribal: After 241 BC, 35 tribes on the basis of geographical location </a:t>
            </a:r>
          </a:p>
          <a:p>
            <a:pPr marL="151597" indent="-151597" defTabSz="288036">
              <a:spcBef>
                <a:spcPts val="700"/>
              </a:spcBef>
              <a:buSzPct val="100000"/>
              <a:buChar char="•"/>
              <a:defRPr sz="1512">
                <a:latin typeface="Times New Roman"/>
                <a:ea typeface="Times New Roman"/>
                <a:cs typeface="Times New Roman"/>
                <a:sym typeface="Times New Roman"/>
              </a:defRPr>
            </a:pPr>
            <a:r>
              <a:t>Plebeian: Non-patricians, run by Tribunes</a:t>
            </a:r>
          </a:p>
          <a:p>
            <a:pPr marL="151597" indent="-151597" defTabSz="288036">
              <a:spcBef>
                <a:spcPts val="700"/>
              </a:spcBef>
              <a:buSzPct val="100000"/>
              <a:buChar char="•"/>
              <a:defRPr sz="1512">
                <a:latin typeface="Times New Roman"/>
                <a:ea typeface="Times New Roman"/>
                <a:cs typeface="Times New Roman"/>
                <a:sym typeface="Times New Roman"/>
              </a:defRPr>
            </a:pPr>
            <a:r>
              <a:t>Senate</a:t>
            </a:r>
          </a:p>
          <a:p>
            <a:pPr defTabSz="288036">
              <a:spcBef>
                <a:spcPts val="700"/>
              </a:spcBef>
              <a:defRPr sz="1512">
                <a:latin typeface="Times New Roman"/>
                <a:ea typeface="Times New Roman"/>
                <a:cs typeface="Times New Roman"/>
                <a:sym typeface="Times New Roman"/>
              </a:defRPr>
            </a:pPr>
          </a:p>
          <a:p>
            <a:pPr defTabSz="288036">
              <a:spcBef>
                <a:spcPts val="700"/>
              </a:spcBef>
              <a:defRPr b="1" sz="1512">
                <a:latin typeface="+mj-lt"/>
                <a:ea typeface="+mj-ea"/>
                <a:cs typeface="+mj-cs"/>
                <a:sym typeface="Helvetica"/>
              </a:defRPr>
            </a:pPr>
            <a:r>
              <a:t>Roman institutions:</a:t>
            </a:r>
          </a:p>
          <a:p>
            <a:pPr marL="151597" indent="-151597" defTabSz="288036">
              <a:spcBef>
                <a:spcPts val="700"/>
              </a:spcBef>
              <a:buSzPct val="100000"/>
              <a:buChar char="•"/>
              <a:defRPr sz="1512">
                <a:latin typeface="Times New Roman"/>
                <a:ea typeface="Times New Roman"/>
                <a:cs typeface="Times New Roman"/>
                <a:sym typeface="Times New Roman"/>
              </a:defRPr>
            </a:pPr>
            <a:r>
              <a:t>Legions</a:t>
            </a:r>
          </a:p>
          <a:p>
            <a:pPr lvl="1" marL="391627" indent="-151597" defTabSz="288036">
              <a:spcBef>
                <a:spcPts val="700"/>
              </a:spcBef>
              <a:buSzPct val="100000"/>
              <a:buChar char="•"/>
              <a:defRPr sz="1512">
                <a:latin typeface="Times New Roman"/>
                <a:ea typeface="Times New Roman"/>
                <a:cs typeface="Times New Roman"/>
                <a:sym typeface="Times New Roman"/>
              </a:defRPr>
            </a:pPr>
            <a:r>
              <a:t>Phalanx</a:t>
            </a:r>
          </a:p>
          <a:p>
            <a:pPr lvl="1" marL="391627" indent="-151597" defTabSz="288036">
              <a:spcBef>
                <a:spcPts val="700"/>
              </a:spcBef>
              <a:buSzPct val="100000"/>
              <a:buChar char="•"/>
              <a:defRPr sz="1512">
                <a:latin typeface="Times New Roman"/>
                <a:ea typeface="Times New Roman"/>
                <a:cs typeface="Times New Roman"/>
                <a:sym typeface="Times New Roman"/>
              </a:defRPr>
            </a:pPr>
            <a:r>
              <a:t>Manipular</a:t>
            </a:r>
          </a:p>
          <a:p>
            <a:pPr lvl="1" marL="391627" indent="-151597" defTabSz="288036">
              <a:spcBef>
                <a:spcPts val="700"/>
              </a:spcBef>
              <a:buSzPct val="100000"/>
              <a:buChar char="•"/>
              <a:defRPr sz="1512">
                <a:latin typeface="Times New Roman"/>
                <a:ea typeface="Times New Roman"/>
                <a:cs typeface="Times New Roman"/>
                <a:sym typeface="Times New Roman"/>
              </a:defRPr>
            </a:pPr>
            <a:r>
              <a:t>Marian</a:t>
            </a:r>
          </a:p>
          <a:p>
            <a:pPr marL="151597" indent="-151597" defTabSz="288036">
              <a:spcBef>
                <a:spcPts val="700"/>
              </a:spcBef>
              <a:buSzPct val="100000"/>
              <a:buChar char="•"/>
              <a:defRPr sz="1512">
                <a:latin typeface="Times New Roman"/>
                <a:ea typeface="Times New Roman"/>
                <a:cs typeface="Times New Roman"/>
                <a:sym typeface="Times New Roman"/>
              </a:defRPr>
            </a:pPr>
            <a:r>
              <a:t>Imperium</a:t>
            </a:r>
          </a:p>
          <a:p>
            <a:pPr marL="151597" indent="-151597" defTabSz="288036">
              <a:spcBef>
                <a:spcPts val="700"/>
              </a:spcBef>
              <a:buSzPct val="100000"/>
              <a:buChar char="•"/>
              <a:defRPr sz="1512">
                <a:latin typeface="Times New Roman"/>
                <a:ea typeface="Times New Roman"/>
                <a:cs typeface="Times New Roman"/>
                <a:sym typeface="Times New Roman"/>
              </a:defRPr>
            </a:pPr>
            <a:r>
              <a:t>Provinciae</a:t>
            </a:r>
          </a:p>
          <a:p>
            <a:pPr marL="151597" indent="-151597" defTabSz="288036">
              <a:spcBef>
                <a:spcPts val="700"/>
              </a:spcBef>
              <a:buSzPct val="100000"/>
              <a:buChar char="•"/>
              <a:defRPr sz="1512">
                <a:latin typeface="Times New Roman"/>
                <a:ea typeface="Times New Roman"/>
                <a:cs typeface="Times New Roman"/>
                <a:sym typeface="Times New Roman"/>
              </a:defRPr>
            </a:pPr>
            <a:r>
              <a:t>Proconsuls and propraetors</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 name="The Rise of Rome II"/>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The Rise of Rome II</a:t>
            </a:r>
          </a:p>
        </p:txBody>
      </p:sp>
      <p:sp>
        <p:nvSpPr>
          <p:cNvPr id="8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84" name="Roman Institutions are key to the rise of Rome:…"/>
          <p:cNvSpPr txBox="1"/>
          <p:nvPr>
            <p:ph type="body" sz="half" idx="4294967295"/>
          </p:nvPr>
        </p:nvSpPr>
        <p:spPr>
          <a:xfrm>
            <a:off x="277663" y="1270000"/>
            <a:ext cx="4020274" cy="5217160"/>
          </a:xfrm>
          <a:prstGeom prst="rect">
            <a:avLst/>
          </a:prstGeom>
        </p:spPr>
        <p:txBody>
          <a:bodyPr>
            <a:normAutofit fontScale="100000" lnSpcReduction="0"/>
          </a:bodyPr>
          <a:lstStyle/>
          <a:p>
            <a:pPr marL="0" indent="0" defTabSz="393192">
              <a:spcBef>
                <a:spcPts val="1000"/>
              </a:spcBef>
              <a:buSzTx/>
              <a:buFontTx/>
              <a:buNone/>
              <a:defRPr b="1" sz="2064">
                <a:latin typeface="+mj-lt"/>
                <a:ea typeface="+mj-ea"/>
                <a:cs typeface="+mj-cs"/>
                <a:sym typeface="Helvetica"/>
              </a:defRPr>
            </a:pPr>
            <a:r>
              <a:t>Roman Institutions are key to the rise of Rome:</a:t>
            </a:r>
          </a:p>
          <a:p>
            <a:pPr marL="206943" indent="-206943" defTabSz="393192">
              <a:spcBef>
                <a:spcPts val="1000"/>
              </a:spcBef>
              <a:buFontTx/>
              <a:defRPr sz="2064">
                <a:latin typeface="Times New Roman"/>
                <a:ea typeface="Times New Roman"/>
                <a:cs typeface="Times New Roman"/>
                <a:sym typeface="Times New Roman"/>
              </a:defRPr>
            </a:pPr>
            <a:r>
              <a:t>Four key factors:</a:t>
            </a:r>
          </a:p>
          <a:p>
            <a:pPr lvl="1" marL="534603" indent="-206943" defTabSz="393192">
              <a:spcBef>
                <a:spcPts val="1000"/>
              </a:spcBef>
              <a:buFontTx/>
              <a:buChar char="•"/>
              <a:defRPr sz="2064">
                <a:latin typeface="Times New Roman"/>
                <a:ea typeface="Times New Roman"/>
                <a:cs typeface="Times New Roman"/>
                <a:sym typeface="Times New Roman"/>
              </a:defRPr>
            </a:pPr>
            <a:r>
              <a:t>Militarism (on the part of elites competing for authority)</a:t>
            </a:r>
          </a:p>
          <a:p>
            <a:pPr lvl="1" marL="534603" indent="-206943" defTabSz="393192">
              <a:spcBef>
                <a:spcPts val="1000"/>
              </a:spcBef>
              <a:buFontTx/>
              <a:buChar char="•"/>
              <a:defRPr sz="2064">
                <a:latin typeface="Times New Roman"/>
                <a:ea typeface="Times New Roman"/>
                <a:cs typeface="Times New Roman"/>
                <a:sym typeface="Times New Roman"/>
              </a:defRPr>
            </a:pPr>
            <a:r>
              <a:t>Mobilization (of the citizen mass)</a:t>
            </a:r>
          </a:p>
          <a:p>
            <a:pPr lvl="1" marL="534603" indent="-206943" defTabSz="393192">
              <a:spcBef>
                <a:spcPts val="1000"/>
              </a:spcBef>
              <a:buFontTx/>
              <a:buChar char="•"/>
              <a:defRPr sz="2064">
                <a:latin typeface="Times New Roman"/>
                <a:ea typeface="Times New Roman"/>
                <a:cs typeface="Times New Roman"/>
                <a:sym typeface="Times New Roman"/>
              </a:defRPr>
            </a:pPr>
            <a:r>
              <a:t>Widely shared benefits (of conquest)</a:t>
            </a:r>
          </a:p>
          <a:p>
            <a:pPr lvl="1" marL="534603" indent="-206943" defTabSz="393192">
              <a:spcBef>
                <a:spcPts val="1000"/>
              </a:spcBef>
              <a:buFontTx/>
              <a:buChar char="•"/>
              <a:defRPr sz="2064">
                <a:latin typeface="Times New Roman"/>
                <a:ea typeface="Times New Roman"/>
                <a:cs typeface="Times New Roman"/>
                <a:sym typeface="Times New Roman"/>
              </a:defRPr>
            </a:pPr>
            <a:r>
              <a:t>Incorporation (of conquered communities)</a:t>
            </a:r>
          </a:p>
          <a:p>
            <a:pPr marL="206943" indent="-206943" defTabSz="393192">
              <a:spcBef>
                <a:spcPts val="1000"/>
              </a:spcBef>
              <a:buFontTx/>
              <a:defRPr sz="2064">
                <a:latin typeface="Times New Roman"/>
                <a:ea typeface="Times New Roman"/>
                <a:cs typeface="Times New Roman"/>
                <a:sym typeface="Times New Roman"/>
              </a:defRPr>
            </a:pPr>
            <a:r>
              <a:t>Mammoth military and political expansion after -340, and substantial economic, expansion</a:t>
            </a:r>
          </a:p>
        </p:txBody>
      </p:sp>
      <p:pic>
        <p:nvPicPr>
          <p:cNvPr id="85" name="Image" descr="Image"/>
          <p:cNvPicPr>
            <a:picLocks noChangeAspect="1"/>
          </p:cNvPicPr>
          <p:nvPr/>
        </p:nvPicPr>
        <p:blipFill>
          <a:blip r:embed="rId2">
            <a:extLst/>
          </a:blip>
          <a:stretch>
            <a:fillRect/>
          </a:stretch>
        </p:blipFill>
        <p:spPr>
          <a:xfrm>
            <a:off x="4712816" y="1270000"/>
            <a:ext cx="4137348" cy="2654382"/>
          </a:xfrm>
          <a:prstGeom prst="rect">
            <a:avLst/>
          </a:prstGeom>
          <a:ln w="12700">
            <a:miter lim="400000"/>
          </a:ln>
        </p:spPr>
      </p:pic>
      <p:pic>
        <p:nvPicPr>
          <p:cNvPr id="86" name="Image" descr="Image"/>
          <p:cNvPicPr>
            <a:picLocks noChangeAspect="1"/>
          </p:cNvPicPr>
          <p:nvPr/>
        </p:nvPicPr>
        <p:blipFill>
          <a:blip r:embed="rId3">
            <a:extLst/>
          </a:blip>
          <a:stretch>
            <a:fillRect/>
          </a:stretch>
        </p:blipFill>
        <p:spPr>
          <a:xfrm>
            <a:off x="4710959" y="4165311"/>
            <a:ext cx="4137348" cy="2413453"/>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Measuring Roman Efflorescence"/>
          <p:cNvSpPr txBox="1"/>
          <p:nvPr>
            <p:ph type="title" idx="4294967295"/>
          </p:nvPr>
        </p:nvSpPr>
        <p:spPr>
          <a:xfrm>
            <a:off x="277663" y="-1"/>
            <a:ext cx="8572501" cy="1270001"/>
          </a:xfrm>
          <a:prstGeom prst="rect">
            <a:avLst/>
          </a:prstGeom>
        </p:spPr>
        <p:txBody>
          <a:bodyPr>
            <a:normAutofit fontScale="100000" lnSpcReduction="0"/>
          </a:bodyPr>
          <a:lstStyle>
            <a:lvl1pPr defTabSz="324611">
              <a:defRPr sz="4260">
                <a:solidFill>
                  <a:srgbClr val="008000"/>
                </a:solidFill>
              </a:defRPr>
            </a:lvl1pPr>
          </a:lstStyle>
          <a:p>
            <a:pPr/>
            <a:r>
              <a:t>Measuring Roman Efflorescence</a:t>
            </a:r>
          </a:p>
        </p:txBody>
      </p:sp>
      <p:sp>
        <p:nvSpPr>
          <p:cNvPr id="8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90" name="There are many interesting ways to track economic expansion:…"/>
          <p:cNvSpPr txBox="1"/>
          <p:nvPr>
            <p:ph type="body" sz="half" idx="4294967295"/>
          </p:nvPr>
        </p:nvSpPr>
        <p:spPr>
          <a:xfrm>
            <a:off x="277663" y="1270000"/>
            <a:ext cx="2501365" cy="5217160"/>
          </a:xfrm>
          <a:prstGeom prst="rect">
            <a:avLst/>
          </a:prstGeom>
        </p:spPr>
        <p:txBody>
          <a:bodyPr>
            <a:normAutofit fontScale="100000" lnSpcReduction="0"/>
          </a:bodyPr>
          <a:lstStyle/>
          <a:p>
            <a:pPr marL="0" indent="0" defTabSz="228600">
              <a:spcBef>
                <a:spcPts val="600"/>
              </a:spcBef>
              <a:buSzTx/>
              <a:buFontTx/>
              <a:buNone/>
              <a:defRPr b="1" sz="1200">
                <a:latin typeface="+mj-lt"/>
                <a:ea typeface="+mj-ea"/>
                <a:cs typeface="+mj-cs"/>
                <a:sym typeface="Helvetica"/>
              </a:defRPr>
            </a:pPr>
            <a:r>
              <a:t>There are many interesting ways to track economic expansion:</a:t>
            </a:r>
          </a:p>
          <a:p>
            <a:pPr marL="120315" indent="-120315" defTabSz="228600">
              <a:spcBef>
                <a:spcPts val="600"/>
              </a:spcBef>
              <a:buFontTx/>
              <a:defRPr sz="1200">
                <a:latin typeface="Times New Roman"/>
                <a:ea typeface="Times New Roman"/>
                <a:cs typeface="Times New Roman"/>
                <a:sym typeface="Times New Roman"/>
              </a:defRPr>
            </a:pPr>
            <a:r>
              <a:t>Shipwrecks indicate trade, but they also track the movement of goods by fiat. For example, the citizens of Rome were kept happy by the free distribution of bread after 58BC. This was later extended to olive oil and even wine. This had to be shipped (mostly from Egypt and North Africa). </a:t>
            </a:r>
          </a:p>
          <a:p>
            <a:pPr marL="120315" indent="-120315" defTabSz="228600">
              <a:spcBef>
                <a:spcPts val="600"/>
              </a:spcBef>
              <a:buFontTx/>
              <a:defRPr sz="1200">
                <a:latin typeface="Times New Roman"/>
                <a:ea typeface="Times New Roman"/>
                <a:cs typeface="Times New Roman"/>
                <a:sym typeface="Times New Roman"/>
              </a:defRPr>
            </a:pPr>
            <a:r>
              <a:t>The Romans also moved around taxes levied in the provinces and supplied their troops. Some argue that 2/3 of all the ‘trade’ was actually the state moving stuff around. </a:t>
            </a:r>
          </a:p>
          <a:p>
            <a:pPr marL="120315" indent="-120315" defTabSz="228600">
              <a:spcBef>
                <a:spcPts val="600"/>
              </a:spcBef>
              <a:buFontTx/>
              <a:defRPr sz="1200">
                <a:latin typeface="Times New Roman"/>
                <a:ea typeface="Times New Roman"/>
                <a:cs typeface="Times New Roman"/>
                <a:sym typeface="Times New Roman"/>
              </a:defRPr>
            </a:pPr>
            <a:r>
              <a:t>For Roman citizens, economic institutions were quite good. However, the Italian economy was based on slavery (about 35% of the population of Italy were slaves at the time of the Emperor Augustus). There was little technological change. </a:t>
            </a:r>
          </a:p>
        </p:txBody>
      </p:sp>
      <p:pic>
        <p:nvPicPr>
          <p:cNvPr id="91" name="Image" descr="Image"/>
          <p:cNvPicPr>
            <a:picLocks noChangeAspect="1"/>
          </p:cNvPicPr>
          <p:nvPr/>
        </p:nvPicPr>
        <p:blipFill>
          <a:blip r:embed="rId2">
            <a:extLst/>
          </a:blip>
          <a:stretch>
            <a:fillRect/>
          </a:stretch>
        </p:blipFill>
        <p:spPr>
          <a:xfrm>
            <a:off x="5789752" y="3590801"/>
            <a:ext cx="3354248" cy="2009101"/>
          </a:xfrm>
          <a:prstGeom prst="rect">
            <a:avLst/>
          </a:prstGeom>
          <a:ln w="12700">
            <a:miter lim="400000"/>
          </a:ln>
        </p:spPr>
      </p:pic>
      <p:pic>
        <p:nvPicPr>
          <p:cNvPr id="92" name="Image" descr="Image"/>
          <p:cNvPicPr>
            <a:picLocks noChangeAspect="1"/>
          </p:cNvPicPr>
          <p:nvPr/>
        </p:nvPicPr>
        <p:blipFill>
          <a:blip r:embed="rId3">
            <a:extLst/>
          </a:blip>
          <a:stretch>
            <a:fillRect/>
          </a:stretch>
        </p:blipFill>
        <p:spPr>
          <a:xfrm>
            <a:off x="2779028" y="5784709"/>
            <a:ext cx="6071136" cy="504903"/>
          </a:xfrm>
          <a:prstGeom prst="rect">
            <a:avLst/>
          </a:prstGeom>
          <a:ln w="12700">
            <a:miter lim="400000"/>
          </a:ln>
        </p:spPr>
      </p:pic>
      <p:pic>
        <p:nvPicPr>
          <p:cNvPr id="93" name="Image" descr="Image"/>
          <p:cNvPicPr>
            <a:picLocks noChangeAspect="1"/>
          </p:cNvPicPr>
          <p:nvPr/>
        </p:nvPicPr>
        <p:blipFill>
          <a:blip r:embed="rId4">
            <a:extLst/>
          </a:blip>
          <a:stretch>
            <a:fillRect/>
          </a:stretch>
        </p:blipFill>
        <p:spPr>
          <a:xfrm>
            <a:off x="5927369" y="1270000"/>
            <a:ext cx="2922795" cy="1816872"/>
          </a:xfrm>
          <a:prstGeom prst="rect">
            <a:avLst/>
          </a:prstGeom>
          <a:ln w="12700">
            <a:miter lim="400000"/>
          </a:ln>
        </p:spPr>
      </p:pic>
      <p:pic>
        <p:nvPicPr>
          <p:cNvPr id="94" name="Image" descr="Image"/>
          <p:cNvPicPr>
            <a:picLocks noChangeAspect="1"/>
          </p:cNvPicPr>
          <p:nvPr/>
        </p:nvPicPr>
        <p:blipFill>
          <a:blip r:embed="rId5">
            <a:extLst/>
          </a:blip>
          <a:stretch>
            <a:fillRect/>
          </a:stretch>
        </p:blipFill>
        <p:spPr>
          <a:xfrm>
            <a:off x="2779027" y="1270000"/>
            <a:ext cx="3148343" cy="2101559"/>
          </a:xfrm>
          <a:prstGeom prst="rect">
            <a:avLst/>
          </a:prstGeom>
          <a:ln w="12700">
            <a:miter lim="400000"/>
          </a:ln>
        </p:spPr>
      </p:pic>
      <p:pic>
        <p:nvPicPr>
          <p:cNvPr id="95" name="Image" descr="Image"/>
          <p:cNvPicPr>
            <a:picLocks noChangeAspect="1"/>
          </p:cNvPicPr>
          <p:nvPr/>
        </p:nvPicPr>
        <p:blipFill>
          <a:blip r:embed="rId6">
            <a:extLst/>
          </a:blip>
          <a:stretch>
            <a:fillRect/>
          </a:stretch>
        </p:blipFill>
        <p:spPr>
          <a:xfrm>
            <a:off x="2837303" y="3506937"/>
            <a:ext cx="3090067" cy="2277773"/>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Pottery Mountain in Rome"/>
          <p:cNvSpPr txBox="1"/>
          <p:nvPr>
            <p:ph type="title" idx="4294967295"/>
          </p:nvPr>
        </p:nvSpPr>
        <p:spPr>
          <a:xfrm>
            <a:off x="277663" y="-1"/>
            <a:ext cx="8572501" cy="1270001"/>
          </a:xfrm>
          <a:prstGeom prst="rect">
            <a:avLst/>
          </a:prstGeom>
        </p:spPr>
        <p:txBody>
          <a:bodyPr>
            <a:normAutofit fontScale="100000" lnSpcReduction="0"/>
          </a:bodyPr>
          <a:lstStyle>
            <a:lvl1pPr defTabSz="406908">
              <a:defRPr sz="5340">
                <a:solidFill>
                  <a:srgbClr val="008000"/>
                </a:solidFill>
              </a:defRPr>
            </a:lvl1pPr>
          </a:lstStyle>
          <a:p>
            <a:pPr/>
            <a:r>
              <a:t>Pottery Mountain in Rome</a:t>
            </a:r>
          </a:p>
        </p:txBody>
      </p:sp>
      <p:sp>
        <p:nvSpPr>
          <p:cNvPr id="98"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99" name="53 million broken amphorae"/>
          <p:cNvSpPr txBox="1"/>
          <p:nvPr>
            <p:ph type="body" sz="quarter" idx="4294967295"/>
          </p:nvPr>
        </p:nvSpPr>
        <p:spPr>
          <a:xfrm>
            <a:off x="277663" y="1270000"/>
            <a:ext cx="8572501" cy="627301"/>
          </a:xfrm>
          <a:prstGeom prst="rect">
            <a:avLst/>
          </a:prstGeom>
        </p:spPr>
        <p:txBody>
          <a:bodyPr>
            <a:normAutofit fontScale="100000" lnSpcReduction="0"/>
          </a:bodyPr>
          <a:lstStyle>
            <a:lvl1pPr marL="0" indent="0">
              <a:spcBef>
                <a:spcPts val="1200"/>
              </a:spcBef>
              <a:buSzTx/>
              <a:buFontTx/>
              <a:buNone/>
              <a:defRPr b="1" sz="2400">
                <a:latin typeface="+mj-lt"/>
                <a:ea typeface="+mj-ea"/>
                <a:cs typeface="+mj-cs"/>
                <a:sym typeface="Helvetica"/>
              </a:defRPr>
            </a:lvl1pPr>
          </a:lstStyle>
          <a:p>
            <a:pPr/>
            <a:r>
              <a:t>53 million broken amphorae</a:t>
            </a:r>
          </a:p>
        </p:txBody>
      </p:sp>
      <p:pic>
        <p:nvPicPr>
          <p:cNvPr id="100" name="Image" descr="Image"/>
          <p:cNvPicPr>
            <a:picLocks noChangeAspect="1"/>
          </p:cNvPicPr>
          <p:nvPr/>
        </p:nvPicPr>
        <p:blipFill>
          <a:blip r:embed="rId2">
            <a:extLst/>
          </a:blip>
          <a:stretch>
            <a:fillRect/>
          </a:stretch>
        </p:blipFill>
        <p:spPr>
          <a:xfrm>
            <a:off x="277663" y="1897300"/>
            <a:ext cx="5085528" cy="3674943"/>
          </a:xfrm>
          <a:prstGeom prst="rect">
            <a:avLst/>
          </a:prstGeom>
          <a:ln w="12700">
            <a:miter lim="400000"/>
          </a:ln>
        </p:spPr>
      </p:pic>
      <p:pic>
        <p:nvPicPr>
          <p:cNvPr id="101" name="Image" descr="Image"/>
          <p:cNvPicPr>
            <a:picLocks noChangeAspect="1"/>
          </p:cNvPicPr>
          <p:nvPr/>
        </p:nvPicPr>
        <p:blipFill>
          <a:blip r:embed="rId3">
            <a:extLst/>
          </a:blip>
          <a:stretch>
            <a:fillRect/>
          </a:stretch>
        </p:blipFill>
        <p:spPr>
          <a:xfrm>
            <a:off x="4831521" y="1897300"/>
            <a:ext cx="4018643" cy="3674943"/>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Republic to Empire"/>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8000"/>
                </a:solidFill>
              </a:defRPr>
            </a:lvl1pPr>
          </a:lstStyle>
          <a:p>
            <a:pPr/>
            <a:r>
              <a:t>Republic to Empire</a:t>
            </a:r>
          </a:p>
        </p:txBody>
      </p:sp>
      <p:sp>
        <p:nvSpPr>
          <p:cNvPr id="104"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105" name="Political transition:…"/>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Political transition:</a:t>
            </a:r>
          </a:p>
          <a:p>
            <a:pPr marL="161223" indent="-161223" defTabSz="306324">
              <a:spcBef>
                <a:spcPts val="800"/>
              </a:spcBef>
              <a:buFontTx/>
              <a:defRPr sz="1608">
                <a:latin typeface="Times New Roman"/>
                <a:ea typeface="Times New Roman"/>
                <a:cs typeface="Times New Roman"/>
                <a:sym typeface="Times New Roman"/>
              </a:defRPr>
            </a:pPr>
            <a:r>
              <a:t>The expansion of Rome’s conquests created inequality and increasing political instability. </a:t>
            </a:r>
          </a:p>
          <a:p>
            <a:pPr marL="161223" indent="-161223" defTabSz="306324">
              <a:spcBef>
                <a:spcPts val="800"/>
              </a:spcBef>
              <a:buFontTx/>
              <a:defRPr sz="1608">
                <a:latin typeface="Times New Roman"/>
                <a:ea typeface="Times New Roman"/>
                <a:cs typeface="Times New Roman"/>
                <a:sym typeface="Times New Roman"/>
              </a:defRPr>
            </a:pPr>
            <a:r>
              <a:t>There were calls for the redistribution of land and power. </a:t>
            </a:r>
          </a:p>
          <a:p>
            <a:pPr marL="161223" indent="-161223" defTabSz="306324">
              <a:spcBef>
                <a:spcPts val="800"/>
              </a:spcBef>
              <a:buFontTx/>
              <a:defRPr sz="1608">
                <a:latin typeface="Times New Roman"/>
                <a:ea typeface="Times New Roman"/>
                <a:cs typeface="Times New Roman"/>
                <a:sym typeface="Times New Roman"/>
              </a:defRPr>
            </a:pPr>
            <a:r>
              <a:t>For example, Plebeian Tribune Tiberius Gracchus started to develop very ‘populist’ political platforms which threatened the senatorial elites. </a:t>
            </a:r>
          </a:p>
          <a:p>
            <a:pPr marL="161223" indent="-161223" defTabSz="306324">
              <a:spcBef>
                <a:spcPts val="800"/>
              </a:spcBef>
              <a:buFontTx/>
              <a:defRPr sz="1608">
                <a:latin typeface="Times New Roman"/>
                <a:ea typeface="Times New Roman"/>
                <a:cs typeface="Times New Roman"/>
                <a:sym typeface="Times New Roman"/>
              </a:defRPr>
            </a:pPr>
            <a:r>
              <a:t>The culmination of this was civil war, the dictatorship of Julius Caesar, and finally the creation of the Empire under Augustus. </a:t>
            </a:r>
          </a:p>
          <a:p>
            <a:pPr lvl="1" marL="416493" indent="-161223" defTabSz="306324">
              <a:spcBef>
                <a:spcPts val="800"/>
              </a:spcBef>
              <a:buFontTx/>
              <a:buChar char="•"/>
              <a:defRPr sz="1608">
                <a:latin typeface="Times New Roman"/>
                <a:ea typeface="Times New Roman"/>
                <a:cs typeface="Times New Roman"/>
                <a:sym typeface="Times New Roman"/>
              </a:defRPr>
            </a:pPr>
            <a:r>
              <a:t>First the </a:t>
            </a:r>
            <a:r>
              <a:rPr i="1"/>
              <a:t>principate</a:t>
            </a:r>
          </a:p>
          <a:p>
            <a:pPr lvl="1" marL="416493" indent="-161223" defTabSz="306324">
              <a:spcBef>
                <a:spcPts val="800"/>
              </a:spcBef>
              <a:buFontTx/>
              <a:buChar char="•"/>
              <a:defRPr sz="1608">
                <a:latin typeface="Times New Roman"/>
                <a:ea typeface="Times New Roman"/>
                <a:cs typeface="Times New Roman"/>
                <a:sym typeface="Times New Roman"/>
              </a:defRPr>
            </a:pPr>
            <a:r>
              <a:t>Then the </a:t>
            </a:r>
            <a:r>
              <a:rPr i="1"/>
              <a:t>dominate</a:t>
            </a:r>
            <a:endParaRPr i="1"/>
          </a:p>
          <a:p>
            <a:pPr marL="161223" indent="-161223" defTabSz="306324">
              <a:spcBef>
                <a:spcPts val="800"/>
              </a:spcBef>
              <a:buFontTx/>
              <a:defRPr sz="1608">
                <a:latin typeface="Times New Roman"/>
                <a:ea typeface="Times New Roman"/>
                <a:cs typeface="Times New Roman"/>
                <a:sym typeface="Times New Roman"/>
              </a:defRPr>
            </a:pPr>
            <a:r>
              <a:t>Augustus reformed the army, removing it as a bastion of plebeian power. </a:t>
            </a:r>
          </a:p>
          <a:p>
            <a:pPr marL="161223" indent="-161223" defTabSz="306324">
              <a:spcBef>
                <a:spcPts val="800"/>
              </a:spcBef>
              <a:buFontTx/>
              <a:defRPr sz="1608">
                <a:latin typeface="Times New Roman"/>
                <a:ea typeface="Times New Roman"/>
                <a:cs typeface="Times New Roman"/>
                <a:sym typeface="Times New Roman"/>
              </a:defRPr>
            </a:pPr>
            <a:r>
              <a:t>His successor Tiberius stripped the assemblies of powers and gave them to the senate—and then neutered the senate</a:t>
            </a:r>
          </a:p>
          <a:p>
            <a:pPr marL="161223" indent="-161223" defTabSz="306324">
              <a:spcBef>
                <a:spcPts val="800"/>
              </a:spcBef>
              <a:buFontTx/>
              <a:defRPr sz="1608">
                <a:latin typeface="Times New Roman"/>
                <a:ea typeface="Times New Roman"/>
                <a:cs typeface="Times New Roman"/>
                <a:sym typeface="Times New Roman"/>
              </a:defRPr>
            </a:pPr>
            <a:r>
              <a:t>A semi-hereditary monarchy replaced the Republic:</a:t>
            </a:r>
          </a:p>
          <a:p>
            <a:pPr lvl="1" marL="416493" indent="-161223" defTabSz="306324">
              <a:spcBef>
                <a:spcPts val="800"/>
              </a:spcBef>
              <a:buFontTx/>
              <a:buChar char="•"/>
              <a:defRPr sz="1608">
                <a:latin typeface="Times New Roman"/>
                <a:ea typeface="Times New Roman"/>
                <a:cs typeface="Times New Roman"/>
                <a:sym typeface="Times New Roman"/>
              </a:defRPr>
            </a:pPr>
            <a:r>
              <a:t>“May good success attend the Roman senate and people and myself. I hereby adopt as my son Marcus Ulpius Nerva Traianus…”</a:t>
            </a:r>
          </a:p>
          <a:p>
            <a:pPr marL="161223" indent="-161223" defTabSz="306324">
              <a:spcBef>
                <a:spcPts val="800"/>
              </a:spcBef>
              <a:buFontTx/>
              <a:defRPr sz="1608">
                <a:latin typeface="Times New Roman"/>
                <a:ea typeface="Times New Roman"/>
                <a:cs typeface="Times New Roman"/>
                <a:sym typeface="Times New Roman"/>
              </a:defRPr>
            </a:pPr>
            <a:r>
              <a:t>This was a move towards more “extractive” political institutions and though it stabilized things for awhile, there was an eventual movement towards even more extractive economic institutions </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 name="Always Scribble, Scribble, Scribble! Eh! Mr. Gibb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Always Scribble, Scribble, Scribble! Eh! Mr. Gibbon?</a:t>
            </a:r>
          </a:p>
        </p:txBody>
      </p:sp>
      <p:sp>
        <p:nvSpPr>
          <p:cNvPr id="108" name="Beste, Memorials:…"/>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Beste, </a:t>
            </a:r>
            <a:r>
              <a:rPr i="1"/>
              <a:t>Memorials:</a:t>
            </a:r>
          </a:p>
          <a:p>
            <a:pPr marL="240631" indent="-240631">
              <a:spcBef>
                <a:spcPts val="1200"/>
              </a:spcBef>
              <a:buFontTx/>
              <a:defRPr sz="2400">
                <a:latin typeface="Times New Roman"/>
                <a:ea typeface="Times New Roman"/>
                <a:cs typeface="Times New Roman"/>
                <a:sym typeface="Times New Roman"/>
              </a:defRPr>
            </a:pPr>
            <a:r>
              <a:t>The Duke of Gloucester, brother of King George III, permitted Mr. Gibbon to present to him the first volume of </a:t>
            </a:r>
            <a:r>
              <a:rPr i="1"/>
              <a:t>The History of the Decline and Fall of the Roman Empire</a:t>
            </a:r>
            <a:r>
              <a:t>. When the second volume of that work appeared, it was quite in order that it should be presented to His Royal Highness in like manner. The prince received the author with much good nature and affability, saying to him, as he laid the quarto on the table,</a:t>
            </a:r>
          </a:p>
          <a:p>
            <a:pPr lvl="1" marL="621631" indent="-240631">
              <a:spcBef>
                <a:spcPts val="1200"/>
              </a:spcBef>
              <a:buFontTx/>
              <a:buChar char="•"/>
              <a:defRPr sz="2400">
                <a:latin typeface="Times New Roman"/>
                <a:ea typeface="Times New Roman"/>
                <a:cs typeface="Times New Roman"/>
                <a:sym typeface="Times New Roman"/>
              </a:defRPr>
            </a:pPr>
            <a:r>
              <a:t>“Another damned thick, square book! Always, scribble, scribble, scribble! Eh! Mr. Gibbon?”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Always Scribble, Scribble, Scribble! Eh! Mr. Gibbon?"/>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solidFill>
                  <a:srgbClr val="000080"/>
                </a:solidFill>
              </a:defRPr>
            </a:lvl1pPr>
          </a:lstStyle>
          <a:p>
            <a:pPr/>
            <a:r>
              <a:t>Always Scribble, Scribble, Scribble! Eh! Mr. Gibbon?</a:t>
            </a:r>
          </a:p>
        </p:txBody>
      </p:sp>
      <p:sp>
        <p:nvSpPr>
          <p:cNvPr id="111" name="Five Good Emperors: Nerva-Trajan-Hadrian-Antonius Pius-Marcus Aurelius:…"/>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Five Good Emperors: Nerva-Trajan-Hadrian-Antonius Pius-Marcus Aurelius:</a:t>
            </a:r>
          </a:p>
          <a:p>
            <a:pPr marL="161223" indent="-161223" defTabSz="306324">
              <a:spcBef>
                <a:spcPts val="800"/>
              </a:spcBef>
              <a:buFontTx/>
              <a:defRPr sz="1608">
                <a:latin typeface="Times New Roman"/>
                <a:ea typeface="Times New Roman"/>
                <a:cs typeface="Times New Roman"/>
                <a:sym typeface="Times New Roman"/>
              </a:defRPr>
            </a:pPr>
            <a:r>
              <a:t>If a man were called to fix the period in the history of the world, during which the condition of the human race was most happy and prosperous, he would, without hesitation, name that which elapsed from the death of Domitian to the accession of Commodus. </a:t>
            </a:r>
          </a:p>
          <a:p>
            <a:pPr lvl="1" marL="416493" indent="-161223" defTabSz="306324">
              <a:spcBef>
                <a:spcPts val="800"/>
              </a:spcBef>
              <a:buFontTx/>
              <a:buChar char="•"/>
              <a:defRPr sz="1608">
                <a:latin typeface="Times New Roman"/>
                <a:ea typeface="Times New Roman"/>
                <a:cs typeface="Times New Roman"/>
                <a:sym typeface="Times New Roman"/>
              </a:defRPr>
            </a:pPr>
            <a:r>
              <a:t>The vast extent of the Roman empire was governed by absolute power, under the guidance of virtue and wisdom. </a:t>
            </a:r>
          </a:p>
          <a:p>
            <a:pPr lvl="1" marL="416493" indent="-161223" defTabSz="306324">
              <a:spcBef>
                <a:spcPts val="800"/>
              </a:spcBef>
              <a:buFontTx/>
              <a:buChar char="•"/>
              <a:defRPr sz="1608">
                <a:latin typeface="Times New Roman"/>
                <a:ea typeface="Times New Roman"/>
                <a:cs typeface="Times New Roman"/>
                <a:sym typeface="Times New Roman"/>
              </a:defRPr>
            </a:pPr>
            <a:r>
              <a:t>The armies were restrained by the firm but gentle hand of four successive emperors, whose characters and authority commanded involuntary respect. </a:t>
            </a:r>
          </a:p>
          <a:p>
            <a:pPr lvl="1" marL="416493" indent="-161223" defTabSz="306324">
              <a:spcBef>
                <a:spcPts val="800"/>
              </a:spcBef>
              <a:buFontTx/>
              <a:buChar char="•"/>
              <a:defRPr sz="1608">
                <a:latin typeface="Times New Roman"/>
                <a:ea typeface="Times New Roman"/>
                <a:cs typeface="Times New Roman"/>
                <a:sym typeface="Times New Roman"/>
              </a:defRPr>
            </a:pPr>
            <a:r>
              <a:t>The forms of the civil administration were carefully preserved by Nerva, Trajan, Hadrian, and the Antonines, who delighted in the image of liberty, and were pleased with considering themselves as the accountable ministers of the laws. </a:t>
            </a:r>
          </a:p>
          <a:p>
            <a:pPr lvl="1" marL="416493" indent="-161223" defTabSz="306324">
              <a:spcBef>
                <a:spcPts val="800"/>
              </a:spcBef>
              <a:buFontTx/>
              <a:buChar char="•"/>
              <a:defRPr sz="1608">
                <a:latin typeface="Times New Roman"/>
                <a:ea typeface="Times New Roman"/>
                <a:cs typeface="Times New Roman"/>
                <a:sym typeface="Times New Roman"/>
              </a:defRPr>
            </a:pPr>
            <a:r>
              <a:t>Such princes deserved the honor of restoring the republic, had the Romans of their days been capable of enjoying a rational freedom.</a:t>
            </a:r>
          </a:p>
          <a:p>
            <a:pPr marL="161223" indent="-161223" defTabSz="306324">
              <a:spcBef>
                <a:spcPts val="800"/>
              </a:spcBef>
              <a:buFontTx/>
              <a:defRPr sz="1608">
                <a:latin typeface="Times New Roman"/>
                <a:ea typeface="Times New Roman"/>
                <a:cs typeface="Times New Roman"/>
                <a:sym typeface="Times New Roman"/>
              </a:defRPr>
            </a:pPr>
            <a:r>
              <a:t>The labors of these monarchs were overpaid by </a:t>
            </a:r>
          </a:p>
          <a:p>
            <a:pPr lvl="1" marL="416493" indent="-161223" defTabSz="306324">
              <a:spcBef>
                <a:spcPts val="800"/>
              </a:spcBef>
              <a:buFontTx/>
              <a:buChar char="•"/>
              <a:defRPr sz="1608">
                <a:latin typeface="Times New Roman"/>
                <a:ea typeface="Times New Roman"/>
                <a:cs typeface="Times New Roman"/>
                <a:sym typeface="Times New Roman"/>
              </a:defRPr>
            </a:pPr>
            <a:r>
              <a:t>the immense reward that inseparably waited on their success; </a:t>
            </a:r>
          </a:p>
          <a:p>
            <a:pPr lvl="1" marL="416493" indent="-161223" defTabSz="306324">
              <a:spcBef>
                <a:spcPts val="800"/>
              </a:spcBef>
              <a:buFontTx/>
              <a:buChar char="•"/>
              <a:defRPr sz="1608">
                <a:latin typeface="Times New Roman"/>
                <a:ea typeface="Times New Roman"/>
                <a:cs typeface="Times New Roman"/>
                <a:sym typeface="Times New Roman"/>
              </a:defRPr>
            </a:pPr>
            <a:r>
              <a:t>by the honest pride of virtue, and </a:t>
            </a:r>
          </a:p>
          <a:p>
            <a:pPr lvl="1" marL="416493" indent="-161223" defTabSz="306324">
              <a:spcBef>
                <a:spcPts val="800"/>
              </a:spcBef>
              <a:buFontTx/>
              <a:buChar char="•"/>
              <a:defRPr sz="1608">
                <a:latin typeface="Times New Roman"/>
                <a:ea typeface="Times New Roman"/>
                <a:cs typeface="Times New Roman"/>
                <a:sym typeface="Times New Roman"/>
              </a:defRPr>
            </a:pPr>
            <a:r>
              <a:t>by the exquisite delight of beholding the general happiness of which they were the authors.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Aelius Aristid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Aelius Aristides</a:t>
            </a:r>
          </a:p>
        </p:txBody>
      </p:sp>
      <p:sp>
        <p:nvSpPr>
          <p:cNvPr id="114" name="The Roman Oration:…"/>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88036">
              <a:buSzTx/>
              <a:buFontTx/>
              <a:buNone/>
              <a:defRPr b="1" sz="1512">
                <a:latin typeface="+mj-lt"/>
                <a:ea typeface="+mj-ea"/>
                <a:cs typeface="+mj-cs"/>
                <a:sym typeface="Helvetica"/>
              </a:defRPr>
            </a:pPr>
            <a:r>
              <a:t>The Roman Oration:</a:t>
            </a:r>
          </a:p>
          <a:p>
            <a:pPr marL="151597" indent="-151597" defTabSz="288036">
              <a:buFontTx/>
              <a:defRPr sz="1512">
                <a:latin typeface="Times New Roman"/>
                <a:ea typeface="Times New Roman"/>
                <a:cs typeface="Times New Roman"/>
                <a:sym typeface="Times New Roman"/>
              </a:defRPr>
            </a:pPr>
            <a:r>
              <a:t>Whatever the seasons make grow and whatever countries and rivers and lakes and arts of Hellenes and non-Hellenes produce are brought from every land and sea, so that if one would look at all these things, he must needs behold them either by visiting the entire civilized world or by coming to this city. For whatever is grown and made among each people cannot fail to be here at all times and in abundance. And here the the merchant vessels come carrying these many products from all region in every season and even at every equinox, so that the city appears a kind of common emporium of the world.</a:t>
            </a:r>
          </a:p>
          <a:p>
            <a:pPr marL="151597" indent="-151597" defTabSz="288036">
              <a:buFontTx/>
              <a:defRPr sz="1512">
                <a:latin typeface="Times New Roman"/>
                <a:ea typeface="Times New Roman"/>
                <a:cs typeface="Times New Roman"/>
                <a:sym typeface="Times New Roman"/>
              </a:defRPr>
            </a:pPr>
            <a:r>
              <a:t>Cargoes from India and, if you will, even from Arabia the Blest one can see in such numbers as to surmise that in those lands the trees will have been stripped bare and that the inhabitants of these lands, if they need anything, must come here and beg for a share of their own. Again one can see Babylonian garments and ornaments from the barbarian country beyond arriving in greater quantity and with more ease than if shippers from Naxos or from Cythnos, bearing something from those islands, had but to enter the port of Athens. Your farms are Egypt, Sicily and the civilized part of Africa.</a:t>
            </a:r>
          </a:p>
          <a:p>
            <a:pPr marL="151597" indent="-151597" defTabSz="288036">
              <a:buFontTx/>
              <a:defRPr sz="1512">
                <a:latin typeface="Times New Roman"/>
                <a:ea typeface="Times New Roman"/>
                <a:cs typeface="Times New Roman"/>
                <a:sym typeface="Times New Roman"/>
              </a:defRPr>
            </a:pPr>
            <a:r>
              <a:t>Arrivals and departures by sea never cease, so that the wonder is not that the harbor has insufficient space for merchant vessels, but that even the sea has enough, if it really does.</a:t>
            </a:r>
          </a:p>
          <a:p>
            <a:pPr marL="151597" indent="-151597" defTabSz="288036">
              <a:buFontTx/>
              <a:defRPr sz="1512">
                <a:latin typeface="Times New Roman"/>
                <a:ea typeface="Times New Roman"/>
                <a:cs typeface="Times New Roman"/>
                <a:sym typeface="Times New Roman"/>
              </a:defRPr>
            </a:pPr>
            <a:r>
              <a:t>And just as Hesiod said about the ends of the Ocean, that there is a common channel where all waters have one source and destination, so there is a common channel to Rome and all meet here, trade, shipping, agriculture, metallurgy, all the arts and crafts that are or ever have been, all the things that are engendered or or grow from the earth. And whatever one does not see here neither did nor does exist. And so it is not easy to which is greater, the superiority of this city in respect to the cities that now are or the superiority of this city respect to the empires that ever were…</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Three Great Plagues"/>
          <p:cNvSpPr txBox="1"/>
          <p:nvPr>
            <p:ph type="title" idx="4294967295"/>
          </p:nvPr>
        </p:nvSpPr>
        <p:spPr>
          <a:xfrm>
            <a:off x="277663" y="-1"/>
            <a:ext cx="8572501" cy="1270001"/>
          </a:xfrm>
          <a:prstGeom prst="rect">
            <a:avLst/>
          </a:prstGeom>
        </p:spPr>
        <p:txBody>
          <a:bodyPr>
            <a:normAutofit fontScale="100000" lnSpcReduction="0"/>
          </a:bodyPr>
          <a:lstStyle>
            <a:lvl1pPr>
              <a:defRPr sz="6000">
                <a:solidFill>
                  <a:srgbClr val="000080"/>
                </a:solidFill>
              </a:defRPr>
            </a:lvl1pPr>
          </a:lstStyle>
          <a:p>
            <a:pPr/>
            <a:r>
              <a:t>Three Great Plagues</a:t>
            </a:r>
          </a:p>
        </p:txBody>
      </p:sp>
      <p:sp>
        <p:nvSpPr>
          <p:cNvPr id="117" name="But the demands of the empire for revenue and of the upper class for resources remain the same:…"/>
          <p:cNvSpPr txBox="1"/>
          <p:nvPr>
            <p:ph type="body" idx="4294967295"/>
          </p:nvPr>
        </p:nvSpPr>
        <p:spPr>
          <a:xfrm>
            <a:off x="277663" y="1270000"/>
            <a:ext cx="8572501" cy="5217160"/>
          </a:xfrm>
          <a:prstGeom prst="rect">
            <a:avLst/>
          </a:prstGeom>
        </p:spPr>
        <p:txBody>
          <a:bodyPr>
            <a:normAutofit fontScale="100000" lnSpcReduction="0"/>
          </a:bodyPr>
          <a:lstStyle/>
          <a:p>
            <a:pPr marL="0" indent="0">
              <a:spcBef>
                <a:spcPts val="1200"/>
              </a:spcBef>
              <a:buSzTx/>
              <a:buFontTx/>
              <a:buNone/>
              <a:defRPr b="1" sz="2400">
                <a:latin typeface="+mj-lt"/>
                <a:ea typeface="+mj-ea"/>
                <a:cs typeface="+mj-cs"/>
                <a:sym typeface="Helvetica"/>
              </a:defRPr>
            </a:pPr>
            <a:r>
              <a:t>But the demands of the empire for revenue and of the upper class for resources remain the same:</a:t>
            </a:r>
          </a:p>
          <a:p>
            <a:pPr marL="240631" indent="-240631">
              <a:spcBef>
                <a:spcPts val="1200"/>
              </a:spcBef>
              <a:buFontTx/>
              <a:defRPr sz="2400">
                <a:latin typeface="Times New Roman"/>
                <a:ea typeface="Times New Roman"/>
                <a:cs typeface="Times New Roman"/>
                <a:sym typeface="Times New Roman"/>
              </a:defRPr>
            </a:pPr>
            <a:r>
              <a:t>Antonine Plague (smallpox?): Antonine ⇒ Severian dynasty</a:t>
            </a:r>
          </a:p>
          <a:p>
            <a:pPr marL="240631" indent="-240631">
              <a:spcBef>
                <a:spcPts val="1200"/>
              </a:spcBef>
              <a:buFontTx/>
              <a:defRPr sz="2400">
                <a:latin typeface="Times New Roman"/>
                <a:ea typeface="Times New Roman"/>
                <a:cs typeface="Times New Roman"/>
                <a:sym typeface="Times New Roman"/>
              </a:defRPr>
            </a:pPr>
            <a:r>
              <a:t>Plague of St. Cyrian (Ebola-like?): Things fall completely apart, then Diocletian: between Philip the Arab and Diocletian, 18 emperors in 35 years, plus two breakaways; 12 of the 18 were assassinated</a:t>
            </a:r>
          </a:p>
          <a:p>
            <a:pPr marL="240631" indent="-240631">
              <a:spcBef>
                <a:spcPts val="1200"/>
              </a:spcBef>
              <a:buFontTx/>
              <a:defRPr sz="2400">
                <a:latin typeface="Times New Roman"/>
                <a:ea typeface="Times New Roman"/>
                <a:cs typeface="Times New Roman"/>
                <a:sym typeface="Times New Roman"/>
              </a:defRPr>
            </a:pPr>
            <a:r>
              <a:t>Plague of Justinian (Bubonic): Flavius Apion… </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Big Ideas: Lecture 6: Ancient Empir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Big Ideas: Lecture 6: Ancient Empires</a:t>
            </a:r>
          </a:p>
        </p:txBody>
      </p:sp>
      <p:sp>
        <p:nvSpPr>
          <p:cNvPr id="120" name="Takeaways from this lecture:…"/>
          <p:cNvSpPr txBox="1"/>
          <p:nvPr>
            <p:ph type="body" sz="half" idx="4294967295"/>
          </p:nvPr>
        </p:nvSpPr>
        <p:spPr>
          <a:xfrm>
            <a:off x="277663" y="1270000"/>
            <a:ext cx="3748415" cy="5310441"/>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Takeaways from this lecture:</a:t>
            </a:r>
          </a:p>
          <a:p>
            <a:pPr marL="240631" indent="-240631">
              <a:spcBef>
                <a:spcPts val="1200"/>
              </a:spcBef>
              <a:buFontTx/>
              <a:defRPr sz="2400">
                <a:latin typeface="Times New Roman"/>
                <a:ea typeface="Times New Roman"/>
                <a:cs typeface="Times New Roman"/>
                <a:sym typeface="Times New Roman"/>
              </a:defRPr>
            </a:pPr>
            <a:r>
              <a:t>OK: What should the takeaways from this lecture be?</a:t>
            </a:r>
          </a:p>
        </p:txBody>
      </p:sp>
      <p:pic>
        <p:nvPicPr>
          <p:cNvPr id="121" name="Image" descr="Image"/>
          <p:cNvPicPr>
            <a:picLocks noChangeAspect="1"/>
          </p:cNvPicPr>
          <p:nvPr/>
        </p:nvPicPr>
        <p:blipFill>
          <a:blip r:embed="rId2">
            <a:extLst/>
          </a:blip>
          <a:srcRect l="0" t="22820" r="0" b="0"/>
          <a:stretch>
            <a:fillRect/>
          </a:stretch>
        </p:blipFill>
        <p:spPr>
          <a:xfrm>
            <a:off x="4026077" y="1270000"/>
            <a:ext cx="4888352" cy="2874522"/>
          </a:xfrm>
          <a:prstGeom prst="rect">
            <a:avLst/>
          </a:prstGeom>
          <a:ln w="12700">
            <a:miter lim="400000"/>
          </a:ln>
        </p:spPr>
      </p:pic>
      <p:pic>
        <p:nvPicPr>
          <p:cNvPr id="122" name="Image" descr="Image"/>
          <p:cNvPicPr>
            <a:picLocks noChangeAspect="1"/>
          </p:cNvPicPr>
          <p:nvPr/>
        </p:nvPicPr>
        <p:blipFill>
          <a:blip r:embed="rId3">
            <a:extLst/>
          </a:blip>
          <a:stretch>
            <a:fillRect/>
          </a:stretch>
        </p:blipFill>
        <p:spPr>
          <a:xfrm>
            <a:off x="4025894" y="4076578"/>
            <a:ext cx="4888494" cy="2503863"/>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 name="6. Civilizational &quot;Efflorescences&quot; and Imperial Declines (Feb 11):…"/>
          <p:cNvSpPr txBox="1"/>
          <p:nvPr>
            <p:ph type="body" idx="4294967295"/>
          </p:nvPr>
        </p:nvSpPr>
        <p:spPr>
          <a:xfrm>
            <a:off x="277663" y="1267122"/>
            <a:ext cx="8572501" cy="5397501"/>
          </a:xfrm>
          <a:prstGeom prst="rect">
            <a:avLst/>
          </a:prstGeom>
        </p:spPr>
        <p:txBody>
          <a:bodyPr>
            <a:normAutofit fontScale="100000" lnSpcReduction="0"/>
          </a:bodyPr>
          <a:lstStyle/>
          <a:p>
            <a:pPr marL="0" indent="0" defTabSz="338327">
              <a:spcBef>
                <a:spcPts val="0"/>
              </a:spcBef>
              <a:buSzTx/>
              <a:buFontTx/>
              <a:buNone/>
              <a:defRPr b="1" sz="1776">
                <a:latin typeface="+mj-lt"/>
                <a:ea typeface="+mj-ea"/>
                <a:cs typeface="+mj-cs"/>
                <a:sym typeface="Helvetica"/>
              </a:defRPr>
            </a:pPr>
            <a:r>
              <a:t>6. Civilizational "Efflorescences" and Imperial Declines (Feb 11):</a:t>
            </a:r>
            <a:endParaRPr b="0"/>
          </a:p>
          <a:p>
            <a:pPr marL="148389" indent="-148389"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Read Before</a:t>
            </a:r>
            <a:r>
              <a:t>: Willem M. Jongman (2007): </a:t>
            </a:r>
            <a:r>
              <a:rPr i="1"/>
              <a:t>Gibbon was Right: The Decline and Fall of the Roman Economy</a:t>
            </a:r>
            <a:r>
              <a:t> &lt;</a:t>
            </a:r>
            <a:r>
              <a:rPr u="sng">
                <a:solidFill>
                  <a:srgbClr val="0000FF"/>
                </a:solidFill>
                <a:uFill>
                  <a:solidFill>
                    <a:srgbClr val="0000FF"/>
                  </a:solidFill>
                </a:uFill>
                <a:hlinkClick r:id="rId2" invalidUrl="" action="" tgtFrame="" tooltip="" history="1" highlightClick="0" endSnd="0"/>
              </a:rPr>
              <a:t>https://delong.typepad.com/jongman-gibbon-was-right.pdf</a:t>
            </a:r>
            <a:r>
              <a:t>&gt;</a:t>
            </a:r>
          </a:p>
          <a:p>
            <a:pPr marL="148389" indent="-148389"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Read Before</a:t>
            </a:r>
            <a:r>
              <a:t>: Peter Temin:</a:t>
            </a:r>
            <a:r>
              <a:rPr i="1"/>
              <a:t> The Roman Market Economy</a:t>
            </a:r>
            <a:r>
              <a:t>, Roman Growth &lt;</a:t>
            </a:r>
            <a:r>
              <a:rPr u="sng">
                <a:solidFill>
                  <a:srgbClr val="0000FF"/>
                </a:solidFill>
                <a:uFill>
                  <a:solidFill>
                    <a:srgbClr val="0000FF"/>
                  </a:solidFill>
                </a:uFill>
                <a:hlinkClick r:id="rId3" invalidUrl="" action="" tgtFrame="" tooltip="" history="1" highlightClick="0" endSnd="0"/>
              </a:rPr>
              <a:t>https://delong.typepad.com/files/temin-roman-growth.pdf</a:t>
            </a:r>
            <a:r>
              <a:t>&gt;</a:t>
            </a:r>
          </a:p>
          <a:p>
            <a:pPr marL="148389" indent="-148389" defTabSz="338327">
              <a:spcBef>
                <a:spcPts val="0"/>
              </a:spcBef>
              <a:buFontTx/>
              <a:defRPr b="1" sz="148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4" invalidUrl="" action="" tgtFrame="" tooltip="" history="1" highlightClick="0" endSnd="0"/>
              </a:rPr>
              <a:t>https://github.com/braddelong/public-files/blob/master/econ-135-lecture-6.pptx</a:t>
            </a:r>
            <a:r>
              <a:rPr b="0"/>
              <a:t>&gt;</a:t>
            </a:r>
          </a:p>
          <a:p>
            <a:pPr marL="148389" indent="-148389"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Finish</a:t>
            </a:r>
            <a:r>
              <a:t>: Assignment 4: Malthusian economies paper; due Feb 12</a:t>
            </a:r>
          </a:p>
          <a:p>
            <a:pPr marL="0" indent="0" defTabSz="338327">
              <a:spcBef>
                <a:spcPts val="0"/>
              </a:spcBef>
              <a:buSzTx/>
              <a:buFontTx/>
              <a:buNone/>
              <a:defRPr sz="1776">
                <a:latin typeface="Times New Roman"/>
                <a:ea typeface="Times New Roman"/>
                <a:cs typeface="Times New Roman"/>
                <a:sym typeface="Times New Roman"/>
              </a:defRPr>
            </a:pPr>
          </a:p>
          <a:p>
            <a:pPr marL="0" indent="0" defTabSz="338327">
              <a:spcBef>
                <a:spcPts val="0"/>
              </a:spcBef>
              <a:buSzTx/>
              <a:buFontTx/>
              <a:buNone/>
              <a:defRPr b="1" sz="1776">
                <a:latin typeface="+mj-lt"/>
                <a:ea typeface="+mj-ea"/>
                <a:cs typeface="+mj-cs"/>
                <a:sym typeface="Helvetica"/>
              </a:defRPr>
            </a:pPr>
            <a:r>
              <a:t>7. Why Was Pre-Industrial Progress so Slow on Average? (Feb 13):</a:t>
            </a:r>
          </a:p>
          <a:p>
            <a:pPr marL="148389" indent="-148389"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Read Before:</a:t>
            </a:r>
            <a:r>
              <a:t> Josh Ober (2019): </a:t>
            </a:r>
            <a:r>
              <a:rPr i="1"/>
              <a:t>Agamemnon's Cluelessness</a:t>
            </a:r>
            <a:r>
              <a:t>, selections &lt;</a:t>
            </a:r>
            <a:r>
              <a:rPr u="sng">
                <a:solidFill>
                  <a:srgbClr val="0000FF"/>
                </a:solidFill>
                <a:uFill>
                  <a:solidFill>
                    <a:srgbClr val="0000FF"/>
                  </a:solidFill>
                </a:uFill>
                <a:hlinkClick r:id="rId5" invalidUrl="" action="" tgtFrame="" tooltip="" history="1" highlightClick="0" endSnd="0"/>
              </a:rPr>
              <a:t>https://delong.typepad.com/files/ober-agamemnon-selections.pdf</a:t>
            </a:r>
            <a:r>
              <a:t>&gt;</a:t>
            </a:r>
          </a:p>
          <a:p>
            <a:pPr marL="148389" indent="-148389"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Read Before:</a:t>
            </a:r>
            <a:r>
              <a:t> Moses Finley: </a:t>
            </a:r>
            <a:r>
              <a:rPr i="1"/>
              <a:t>Technical Innovation and Economic Progress in the Ancient World</a:t>
            </a:r>
            <a:r>
              <a:t> &lt;</a:t>
            </a:r>
            <a:r>
              <a:rPr u="sng">
                <a:solidFill>
                  <a:srgbClr val="0000FF"/>
                </a:solidFill>
                <a:uFill>
                  <a:solidFill>
                    <a:srgbClr val="0000FF"/>
                  </a:solidFill>
                </a:uFill>
                <a:hlinkClick r:id="rId6" invalidUrl="" action="" tgtFrame="" tooltip="" history="1" highlightClick="0" endSnd="0"/>
              </a:rPr>
              <a:t>https://delong.typepad.com/finley-technical.pdf</a:t>
            </a:r>
            <a:r>
              <a:t>&gt;</a:t>
            </a:r>
          </a:p>
          <a:p>
            <a:pPr marL="148389" indent="-148389" defTabSz="338327">
              <a:spcBef>
                <a:spcPts val="0"/>
              </a:spcBef>
              <a:buFontTx/>
              <a:defRPr b="1" sz="148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7" invalidUrl="" action="" tgtFrame="" tooltip="" history="1" highlightClick="0" endSnd="0"/>
              </a:rPr>
              <a:t>https://github.com/braddelong/public-files/blob/master/econ-135-lecture-7.pptx</a:t>
            </a:r>
            <a:r>
              <a:rPr b="0"/>
              <a:t>&gt;</a:t>
            </a:r>
            <a:endParaRPr b="0"/>
          </a:p>
          <a:p>
            <a:pPr marL="148389" indent="-148389" defTabSz="338327">
              <a:spcBef>
                <a:spcPts val="0"/>
              </a:spcBef>
              <a:buFontTx/>
              <a:defRPr b="1" sz="1480">
                <a:latin typeface="Times New Roman"/>
                <a:ea typeface="Times New Roman"/>
                <a:cs typeface="Times New Roman"/>
                <a:sym typeface="Times New Roman"/>
              </a:defRPr>
            </a:pPr>
            <a:r>
              <a:rPr>
                <a:latin typeface="+mj-lt"/>
                <a:ea typeface="+mj-ea"/>
                <a:cs typeface="+mj-cs"/>
                <a:sym typeface="Helvetica"/>
              </a:rPr>
              <a:t>Start: </a:t>
            </a:r>
            <a:r>
              <a:rPr b="0"/>
              <a:t>Assignment 5: Simulations with the Solow growth model; due Feb 19</a:t>
            </a:r>
            <a:r>
              <a:t> </a:t>
            </a:r>
            <a:r>
              <a:rPr b="0"/>
              <a:t>&lt;</a:t>
            </a:r>
            <a:r>
              <a:rPr b="0" u="sng">
                <a:solidFill>
                  <a:srgbClr val="0000FF"/>
                </a:solidFill>
                <a:uFill>
                  <a:solidFill>
                    <a:srgbClr val="0000FF"/>
                  </a:solidFill>
                </a:uFill>
                <a:hlinkClick r:id="rId8" invalidUrl="" action="" tgtFrame="" tooltip="" history="1" highlightClick="0" endSnd="0"/>
              </a:rPr>
              <a:t>https://bcourses.berkeley.edu/courses/1487685/assignments/8065916</a:t>
            </a:r>
            <a:r>
              <a:rPr b="0"/>
              <a:t>&gt;</a:t>
            </a:r>
          </a:p>
          <a:p>
            <a:pPr marL="148389" indent="-148389" defTabSz="338327">
              <a:spcBef>
                <a:spcPts val="0"/>
              </a:spcBef>
              <a:buFontTx/>
              <a:defRPr sz="1480">
                <a:latin typeface="Times New Roman"/>
                <a:ea typeface="Times New Roman"/>
                <a:cs typeface="Times New Roman"/>
                <a:sym typeface="Times New Roman"/>
              </a:defRPr>
            </a:pPr>
          </a:p>
          <a:p>
            <a:pPr marL="0" indent="0" defTabSz="338327">
              <a:spcBef>
                <a:spcPts val="0"/>
              </a:spcBef>
              <a:buSzTx/>
              <a:buFontTx/>
              <a:buNone/>
              <a:defRPr b="1" sz="1776">
                <a:latin typeface="+mj-lt"/>
                <a:ea typeface="+mj-ea"/>
                <a:cs typeface="+mj-cs"/>
                <a:sym typeface="Helvetica"/>
              </a:defRPr>
            </a:pPr>
            <a:r>
              <a:t>8. Commercial Revolutions (Feb 18):</a:t>
            </a:r>
          </a:p>
          <a:p>
            <a:pPr marL="178067" indent="-178067"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Read: </a:t>
            </a:r>
            <a:r>
              <a:t>Christopher Berry (2018): </a:t>
            </a:r>
            <a:r>
              <a:rPr i="1"/>
              <a:t>Adam Smith: A Very Short Introduction </a:t>
            </a:r>
            <a:r>
              <a:t>&lt;</a:t>
            </a:r>
            <a:r>
              <a:rPr u="sng">
                <a:solidFill>
                  <a:srgbClr val="0000FF"/>
                </a:solidFill>
                <a:uFill>
                  <a:solidFill>
                    <a:srgbClr val="0000FF"/>
                  </a:solidFill>
                </a:uFill>
                <a:hlinkClick r:id="rId9" invalidUrl="" action="" tgtFrame="" tooltip="" history="1" highlightClick="0" endSnd="0"/>
              </a:rPr>
              <a:t>https://delong.typepad.com/files/berry-smith.pdf</a:t>
            </a:r>
            <a:r>
              <a:t>&gt;</a:t>
            </a:r>
          </a:p>
          <a:p>
            <a:pPr marL="148389" indent="-148389" defTabSz="338327">
              <a:spcBef>
                <a:spcPts val="0"/>
              </a:spcBef>
              <a:buFontTx/>
              <a:defRPr b="1" sz="1480">
                <a:latin typeface="Times New Roman"/>
                <a:ea typeface="Times New Roman"/>
                <a:cs typeface="Times New Roman"/>
                <a:sym typeface="Times New Roman"/>
              </a:defRPr>
            </a:pPr>
            <a:r>
              <a:rPr>
                <a:latin typeface="+mj-lt"/>
                <a:ea typeface="+mj-ea"/>
                <a:cs typeface="+mj-cs"/>
                <a:sym typeface="Helvetica"/>
              </a:rPr>
              <a:t>Slides</a:t>
            </a:r>
            <a:r>
              <a:t>: </a:t>
            </a:r>
            <a:r>
              <a:rPr b="0"/>
              <a:t>&lt;</a:t>
            </a:r>
            <a:r>
              <a:rPr b="0" u="sng">
                <a:solidFill>
                  <a:srgbClr val="0000FF"/>
                </a:solidFill>
                <a:uFill>
                  <a:solidFill>
                    <a:srgbClr val="0000FF"/>
                  </a:solidFill>
                </a:uFill>
                <a:hlinkClick r:id="rId10" invalidUrl="" action="" tgtFrame="" tooltip="" history="1" highlightClick="0" endSnd="0"/>
              </a:rPr>
              <a:t>https://github.com/braddelong/public-files/blob/master/econ-135-lecture-8.pptx</a:t>
            </a:r>
            <a:r>
              <a:rPr b="0"/>
              <a:t>&gt;</a:t>
            </a:r>
          </a:p>
          <a:p>
            <a:pPr marL="178067" indent="-178067" defTabSz="338327">
              <a:spcBef>
                <a:spcPts val="0"/>
              </a:spcBef>
              <a:buFontTx/>
              <a:defRPr sz="1480">
                <a:latin typeface="Times New Roman"/>
                <a:ea typeface="Times New Roman"/>
                <a:cs typeface="Times New Roman"/>
                <a:sym typeface="Times New Roman"/>
              </a:defRPr>
            </a:pPr>
            <a:r>
              <a:rPr b="1">
                <a:latin typeface="+mj-lt"/>
                <a:ea typeface="+mj-ea"/>
                <a:cs typeface="+mj-cs"/>
                <a:sym typeface="Helvetica"/>
              </a:rPr>
              <a:t>Finish</a:t>
            </a:r>
            <a:r>
              <a:rPr b="1"/>
              <a:t>:</a:t>
            </a:r>
            <a:r>
              <a:t> Assignment 5: Simulations with the Solow growth model; due Feb 19 &lt;</a:t>
            </a:r>
            <a:r>
              <a:rPr u="sng">
                <a:solidFill>
                  <a:srgbClr val="0000FF"/>
                </a:solidFill>
                <a:uFill>
                  <a:solidFill>
                    <a:srgbClr val="0000FF"/>
                  </a:solidFill>
                </a:uFill>
                <a:hlinkClick r:id="rId8" invalidUrl="" action="" tgtFrame="" tooltip="" history="1" highlightClick="0" endSnd="0"/>
              </a:rPr>
              <a:t>https://bcourses.berkeley.edu/courses/1487685/assignments/8065916</a:t>
            </a:r>
            <a:r>
              <a:t>&gt;</a:t>
            </a:r>
          </a:p>
        </p:txBody>
      </p:sp>
      <p:sp>
        <p:nvSpPr>
          <p:cNvPr id="40" name="Roadmap for the Next Week"/>
          <p:cNvSpPr txBox="1"/>
          <p:nvPr>
            <p:ph type="title" idx="4294967295"/>
          </p:nvPr>
        </p:nvSpPr>
        <p:spPr>
          <a:xfrm>
            <a:off x="277663" y="-1"/>
            <a:ext cx="8572501" cy="1270001"/>
          </a:xfrm>
          <a:prstGeom prst="rect">
            <a:avLst/>
          </a:prstGeom>
        </p:spPr>
        <p:txBody>
          <a:bodyPr>
            <a:normAutofit fontScale="100000" lnSpcReduction="0"/>
          </a:bodyPr>
          <a:lstStyle>
            <a:lvl1pPr defTabSz="379475">
              <a:defRPr sz="4980">
                <a:latin typeface="+mj-lt"/>
                <a:ea typeface="+mj-ea"/>
                <a:cs typeface="+mj-cs"/>
                <a:sym typeface="Helvetica"/>
              </a:defRPr>
            </a:lvl1pPr>
          </a:lstStyle>
          <a:p>
            <a:pPr/>
            <a:r>
              <a:t>Roadmap for the Next Week</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Catch Our Breath…"/>
          <p:cNvSpPr txBox="1"/>
          <p:nvPr>
            <p:ph type="title"/>
          </p:nvPr>
        </p:nvSpPr>
        <p:spPr>
          <a:xfrm>
            <a:off x="276457" y="-1"/>
            <a:ext cx="8572501" cy="1270001"/>
          </a:xfrm>
          <a:prstGeom prst="rect">
            <a:avLst/>
          </a:prstGeom>
        </p:spPr>
        <p:txBody>
          <a:bodyPr/>
          <a:lstStyle/>
          <a:p>
            <a:pPr/>
            <a:r>
              <a:t>Catch Our Breath…</a:t>
            </a:r>
          </a:p>
        </p:txBody>
      </p:sp>
      <p:sp>
        <p:nvSpPr>
          <p:cNvPr id="125" name="Ask a couple of questions?…"/>
          <p:cNvSpPr txBox="1"/>
          <p:nvPr>
            <p:ph type="body" sz="half" idx="1"/>
          </p:nvPr>
        </p:nvSpPr>
        <p:spPr>
          <a:xfrm>
            <a:off x="276457" y="1270000"/>
            <a:ext cx="3810001"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26"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27"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Notes"/>
          <p:cNvSpPr txBox="1"/>
          <p:nvPr>
            <p:ph type="title"/>
          </p:nvPr>
        </p:nvSpPr>
        <p:spPr>
          <a:xfrm>
            <a:off x="276457" y="-1"/>
            <a:ext cx="8572501" cy="1270001"/>
          </a:xfrm>
          <a:prstGeom prst="rect">
            <a:avLst/>
          </a:prstGeom>
        </p:spPr>
        <p:txBody>
          <a:bodyPr/>
          <a:lstStyle/>
          <a:p>
            <a:pPr/>
            <a:r>
              <a:t>Notes</a:t>
            </a:r>
          </a:p>
        </p:txBody>
      </p:sp>
      <p:sp>
        <p:nvSpPr>
          <p:cNvPr id="130" name="Body"/>
          <p:cNvSpPr txBox="1"/>
          <p:nvPr>
            <p:ph type="body" sz="half" idx="1"/>
          </p:nvPr>
        </p:nvSpPr>
        <p:spPr>
          <a:xfrm>
            <a:off x="276457" y="1270000"/>
            <a:ext cx="3810001" cy="4762500"/>
          </a:xfrm>
          <a:prstGeom prst="rect">
            <a:avLst/>
          </a:prstGeom>
        </p:spPr>
        <p:txBody>
          <a:bodyPr anchor="t"/>
          <a:lstStyle/>
          <a:p>
            <a:pPr>
              <a:spcBef>
                <a:spcPts val="1200"/>
              </a:spcBef>
            </a:pPr>
          </a:p>
        </p:txBody>
      </p:sp>
      <p:pic>
        <p:nvPicPr>
          <p:cNvPr id="131" name="Image" descr="Image"/>
          <p:cNvPicPr>
            <a:picLocks noChangeAspect="1"/>
          </p:cNvPicPr>
          <p:nvPr/>
        </p:nvPicPr>
        <p:blipFill>
          <a:blip r:embed="rId2">
            <a:extLst/>
          </a:blip>
          <a:stretch>
            <a:fillRect/>
          </a:stretch>
        </p:blipFill>
        <p:spPr>
          <a:xfrm>
            <a:off x="4086457" y="1270000"/>
            <a:ext cx="4762501" cy="4762500"/>
          </a:xfrm>
          <a:prstGeom prst="rect">
            <a:avLst/>
          </a:prstGeom>
          <a:ln w="3175">
            <a:miter lim="400000"/>
          </a:ln>
        </p:spPr>
      </p:pic>
      <p:sp>
        <p:nvSpPr>
          <p:cNvPr id="132" name="Rectangle"/>
          <p:cNvSpPr txBox="1"/>
          <p:nvPr/>
        </p:nvSpPr>
        <p:spPr>
          <a:xfrm>
            <a:off x="276457" y="6032500"/>
            <a:ext cx="8572501" cy="635000"/>
          </a:xfrm>
          <a:prstGeom prst="rect">
            <a:avLst/>
          </a:prstGeom>
          <a:ln w="12700">
            <a:miter lim="400000"/>
          </a:ln>
        </p:spPr>
        <p:txBody>
          <a:bodyPr lIns="35718" tIns="35718" rIns="35718" bIns="35718" anchor="b">
            <a:normAutofit fontScale="100000" lnSpcReduction="0"/>
          </a:bodyPr>
          <a:lstStyle/>
          <a:p>
            <a:pPr algn="ctr">
              <a:spcBef>
                <a:spcPts val="1200"/>
              </a:spcBef>
              <a:defRPr sz="1600"/>
            </a:pP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 name="Preview: Lecture 6: Ancient Empires"/>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lvl1pPr>
          </a:lstStyle>
          <a:p>
            <a:pPr/>
            <a:r>
              <a:t>Preview: Lecture 6: Ancient Empires</a:t>
            </a:r>
          </a:p>
        </p:txBody>
      </p:sp>
      <p:sp>
        <p:nvSpPr>
          <p:cNvPr id="43" name="What I am going to cover:…"/>
          <p:cNvSpPr txBox="1"/>
          <p:nvPr>
            <p:ph type="body" sz="half" idx="4294967295"/>
          </p:nvPr>
        </p:nvSpPr>
        <p:spPr>
          <a:xfrm>
            <a:off x="277663" y="1270000"/>
            <a:ext cx="4104731" cy="5310441"/>
          </a:xfrm>
          <a:prstGeom prst="rect">
            <a:avLst/>
          </a:prstGeom>
        </p:spPr>
        <p:txBody>
          <a:bodyPr>
            <a:normAutofit fontScale="100000" lnSpcReduction="0"/>
          </a:bodyPr>
          <a:lstStyle/>
          <a:p>
            <a:pPr marL="0" indent="0">
              <a:spcBef>
                <a:spcPts val="1200"/>
              </a:spcBef>
              <a:buSzTx/>
              <a:buFontTx/>
              <a:buNone/>
              <a:defRPr sz="2400">
                <a:latin typeface="+mj-lt"/>
                <a:ea typeface="+mj-ea"/>
                <a:cs typeface="+mj-cs"/>
                <a:sym typeface="Helvetica"/>
              </a:defRPr>
            </a:pPr>
            <a:r>
              <a:rPr b="1"/>
              <a:t>What I am going to cover:</a:t>
            </a:r>
          </a:p>
          <a:p>
            <a:pPr marL="240631" indent="-240631">
              <a:spcBef>
                <a:spcPts val="1200"/>
              </a:spcBef>
              <a:buFontTx/>
              <a:defRPr sz="2400">
                <a:latin typeface="Times New Roman"/>
                <a:ea typeface="Times New Roman"/>
                <a:cs typeface="Times New Roman"/>
                <a:sym typeface="Times New Roman"/>
              </a:defRPr>
            </a:pPr>
            <a:r>
              <a:t>“Efflorescences”: prosperity in classical Greece and Rome</a:t>
            </a:r>
          </a:p>
          <a:p>
            <a:pPr marL="240631" indent="-240631">
              <a:spcBef>
                <a:spcPts val="1200"/>
              </a:spcBef>
              <a:buFontTx/>
              <a:defRPr sz="2400">
                <a:latin typeface="Times New Roman"/>
                <a:ea typeface="Times New Roman"/>
                <a:cs typeface="Times New Roman"/>
                <a:sym typeface="Times New Roman"/>
              </a:defRPr>
            </a:pPr>
            <a:r>
              <a:t>The rise of the Roman Empire</a:t>
            </a:r>
          </a:p>
          <a:p>
            <a:pPr marL="240631" indent="-240631">
              <a:spcBef>
                <a:spcPts val="1200"/>
              </a:spcBef>
              <a:buFontTx/>
              <a:defRPr sz="2400">
                <a:latin typeface="Times New Roman"/>
                <a:ea typeface="Times New Roman"/>
                <a:cs typeface="Times New Roman"/>
                <a:sym typeface="Times New Roman"/>
              </a:defRPr>
            </a:pPr>
            <a:r>
              <a:t>Review something…</a:t>
            </a:r>
          </a:p>
          <a:p>
            <a:pPr marL="240631" indent="-240631">
              <a:spcBef>
                <a:spcPts val="1200"/>
              </a:spcBef>
              <a:buFontTx/>
              <a:defRPr sz="2400">
                <a:latin typeface="Times New Roman"/>
                <a:ea typeface="Times New Roman"/>
                <a:cs typeface="Times New Roman"/>
                <a:sym typeface="Times New Roman"/>
              </a:defRPr>
            </a:pPr>
            <a:r>
              <a:t>The fall of the Roman Empire</a:t>
            </a:r>
          </a:p>
          <a:p>
            <a:pPr marL="240631" indent="-240631">
              <a:spcBef>
                <a:spcPts val="1200"/>
              </a:spcBef>
              <a:buFontTx/>
              <a:defRPr sz="2400">
                <a:latin typeface="Times New Roman"/>
                <a:ea typeface="Times New Roman"/>
                <a:cs typeface="Times New Roman"/>
                <a:sym typeface="Times New Roman"/>
              </a:defRPr>
            </a:pPr>
            <a:r>
              <a:t>What’s going to be on the exam?</a:t>
            </a:r>
          </a:p>
          <a:p>
            <a:pPr marL="240631" indent="-240631">
              <a:spcBef>
                <a:spcPts val="1200"/>
              </a:spcBef>
              <a:buFontTx/>
              <a:defRPr sz="2400">
                <a:latin typeface="Times New Roman"/>
                <a:ea typeface="Times New Roman"/>
                <a:cs typeface="Times New Roman"/>
                <a:sym typeface="Times New Roman"/>
              </a:defRPr>
            </a:pPr>
            <a:r>
              <a:t>What are the key takeaways?</a:t>
            </a:r>
          </a:p>
        </p:txBody>
      </p:sp>
      <p:pic>
        <p:nvPicPr>
          <p:cNvPr id="44" name="Image" descr="Image"/>
          <p:cNvPicPr>
            <a:picLocks noChangeAspect="1"/>
          </p:cNvPicPr>
          <p:nvPr/>
        </p:nvPicPr>
        <p:blipFill>
          <a:blip r:embed="rId2">
            <a:extLst/>
          </a:blip>
          <a:srcRect l="0" t="0" r="0" b="2558"/>
          <a:stretch>
            <a:fillRect/>
          </a:stretch>
        </p:blipFill>
        <p:spPr>
          <a:xfrm>
            <a:off x="4382393" y="1270000"/>
            <a:ext cx="4600002" cy="2957984"/>
          </a:xfrm>
          <a:prstGeom prst="rect">
            <a:avLst/>
          </a:prstGeom>
          <a:ln w="12700">
            <a:miter lim="400000"/>
          </a:ln>
        </p:spPr>
      </p:pic>
      <p:pic>
        <p:nvPicPr>
          <p:cNvPr id="45" name="Image" descr="Image"/>
          <p:cNvPicPr>
            <a:picLocks noChangeAspect="1"/>
          </p:cNvPicPr>
          <p:nvPr/>
        </p:nvPicPr>
        <p:blipFill>
          <a:blip r:embed="rId3">
            <a:extLst/>
          </a:blip>
          <a:stretch>
            <a:fillRect/>
          </a:stretch>
        </p:blipFill>
        <p:spPr>
          <a:xfrm>
            <a:off x="4358533" y="4227909"/>
            <a:ext cx="4623999" cy="2441529"/>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 name="Pre-Industrial “Efflorescences” (and Declines)"/>
          <p:cNvSpPr txBox="1"/>
          <p:nvPr>
            <p:ph type="title" idx="4294967295"/>
          </p:nvPr>
        </p:nvSpPr>
        <p:spPr>
          <a:xfrm>
            <a:off x="277663" y="-1"/>
            <a:ext cx="8572501" cy="1270001"/>
          </a:xfrm>
          <a:prstGeom prst="rect">
            <a:avLst/>
          </a:prstGeom>
        </p:spPr>
        <p:txBody>
          <a:bodyPr>
            <a:normAutofit fontScale="100000" lnSpcReduction="0"/>
          </a:bodyPr>
          <a:lstStyle>
            <a:lvl1pPr defTabSz="288036">
              <a:defRPr sz="3780"/>
            </a:lvl1pPr>
          </a:lstStyle>
          <a:p>
            <a:pPr/>
            <a:r>
              <a:t>Pre-Industrial “Efflorescences” (and Declines)</a:t>
            </a:r>
          </a:p>
        </p:txBody>
      </p:sp>
      <p:sp>
        <p:nvSpPr>
          <p:cNvPr id="48" name="Ideas courtesy of Jack Goldsmith, Daron Acemoglu and James Robinson:…"/>
          <p:cNvSpPr txBox="1"/>
          <p:nvPr>
            <p:ph type="body" idx="4294967295"/>
          </p:nvPr>
        </p:nvSpPr>
        <p:spPr>
          <a:xfrm>
            <a:off x="277663" y="1270000"/>
            <a:ext cx="5094976" cy="5217160"/>
          </a:xfrm>
          <a:prstGeom prst="rect">
            <a:avLst/>
          </a:prstGeom>
        </p:spPr>
        <p:txBody>
          <a:bodyPr>
            <a:normAutofit fontScale="100000" lnSpcReduction="0"/>
          </a:bodyPr>
          <a:lstStyle/>
          <a:p>
            <a:pPr marL="0" indent="0" defTabSz="347472">
              <a:spcBef>
                <a:spcPts val="900"/>
              </a:spcBef>
              <a:buSzTx/>
              <a:buFontTx/>
              <a:buNone/>
              <a:defRPr b="1" sz="1824">
                <a:latin typeface="+mj-lt"/>
                <a:ea typeface="+mj-ea"/>
                <a:cs typeface="+mj-cs"/>
                <a:sym typeface="Helvetica"/>
              </a:defRPr>
            </a:pPr>
            <a:r>
              <a:t>Ideas courtesy of Jack Goldsmith, Daron Acemoglu and James Robinson:</a:t>
            </a:r>
          </a:p>
          <a:p>
            <a:pPr marL="182879" indent="-182879" defTabSz="347472">
              <a:spcBef>
                <a:spcPts val="900"/>
              </a:spcBef>
              <a:buFontTx/>
              <a:defRPr sz="1824">
                <a:latin typeface="Times New Roman"/>
                <a:ea typeface="Times New Roman"/>
                <a:cs typeface="Times New Roman"/>
                <a:sym typeface="Times New Roman"/>
              </a:defRPr>
            </a:pPr>
            <a:r>
              <a:t>The Malthusian model misses a great deal of the interesting action prior to the Industrial Revolution. </a:t>
            </a:r>
          </a:p>
          <a:p>
            <a:pPr marL="182879" indent="-182879" defTabSz="347472">
              <a:spcBef>
                <a:spcPts val="900"/>
              </a:spcBef>
              <a:buFontTx/>
              <a:defRPr sz="1824">
                <a:latin typeface="Times New Roman"/>
                <a:ea typeface="Times New Roman"/>
                <a:cs typeface="Times New Roman"/>
                <a:sym typeface="Times New Roman"/>
              </a:defRPr>
            </a:pPr>
            <a:r>
              <a:t>An alternative explanation for why there was no long-run trend in living standards is the theory of ‘efflorescence and decline’</a:t>
            </a:r>
          </a:p>
          <a:p>
            <a:pPr marL="182879" indent="-182879" defTabSz="347472">
              <a:spcBef>
                <a:spcPts val="900"/>
              </a:spcBef>
              <a:buFontTx/>
              <a:defRPr sz="1824">
                <a:latin typeface="Times New Roman"/>
                <a:ea typeface="Times New Roman"/>
                <a:cs typeface="Times New Roman"/>
                <a:sym typeface="Times New Roman"/>
              </a:defRPr>
            </a:pPr>
            <a:r>
              <a:t>I organize my thoughts about this with the two Malthusian equations, and with their bunch of variables and parameters: </a:t>
            </a:r>
            <a:r>
              <a:rPr i="1"/>
              <a:t>h, γ, β, φ, y</a:t>
            </a:r>
            <a:r>
              <a:rPr baseline="31999" i="1"/>
              <a:t>sub</a:t>
            </a:r>
            <a:r>
              <a:rPr i="1"/>
              <a:t>, s, δ, θ</a:t>
            </a:r>
            <a:r>
              <a:t>, and </a:t>
            </a:r>
            <a:r>
              <a:rPr i="1"/>
              <a:t>H</a:t>
            </a:r>
            <a:r>
              <a:t> that together determine y</a:t>
            </a:r>
            <a:r>
              <a:rPr baseline="31999"/>
              <a:t>*mal</a:t>
            </a:r>
            <a:r>
              <a:t> and L</a:t>
            </a:r>
            <a:r>
              <a:rPr baseline="31999"/>
              <a:t>*mal</a:t>
            </a:r>
          </a:p>
          <a:p>
            <a:pPr marL="182879" indent="-182879" defTabSz="347472">
              <a:spcBef>
                <a:spcPts val="900"/>
              </a:spcBef>
              <a:buFontTx/>
              <a:defRPr sz="1824">
                <a:latin typeface="Times New Roman"/>
                <a:ea typeface="Times New Roman"/>
                <a:cs typeface="Times New Roman"/>
                <a:sym typeface="Times New Roman"/>
              </a:defRPr>
            </a:pPr>
            <a:r>
              <a:t>This is best thought of as a filing system for factors that may be important—given the importance of both capital and labor efficiency, the roles of ideas and of resources in producing labor efficiency, and Malthusian population dynamics, these are the things you should look at</a:t>
            </a:r>
          </a:p>
        </p:txBody>
      </p:sp>
      <p:pic>
        <p:nvPicPr>
          <p:cNvPr id="49" name="Image" descr="Image"/>
          <p:cNvPicPr>
            <a:picLocks noChangeAspect="1"/>
          </p:cNvPicPr>
          <p:nvPr/>
        </p:nvPicPr>
        <p:blipFill>
          <a:blip r:embed="rId2">
            <a:extLst/>
          </a:blip>
          <a:stretch>
            <a:fillRect/>
          </a:stretch>
        </p:blipFill>
        <p:spPr>
          <a:xfrm>
            <a:off x="5372638" y="4309945"/>
            <a:ext cx="3477526" cy="1810750"/>
          </a:xfrm>
          <a:prstGeom prst="rect">
            <a:avLst/>
          </a:prstGeom>
          <a:ln w="12700">
            <a:miter lim="400000"/>
          </a:ln>
        </p:spPr>
      </p:pic>
      <p:pic>
        <p:nvPicPr>
          <p:cNvPr id="50" name="Image" descr="Image"/>
          <p:cNvPicPr>
            <a:picLocks noChangeAspect="1"/>
          </p:cNvPicPr>
          <p:nvPr/>
        </p:nvPicPr>
        <p:blipFill>
          <a:blip r:embed="rId3">
            <a:extLst/>
          </a:blip>
          <a:stretch>
            <a:fillRect/>
          </a:stretch>
        </p:blipFill>
        <p:spPr>
          <a:xfrm>
            <a:off x="5372638" y="1270000"/>
            <a:ext cx="3477526" cy="2794552"/>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 name="The Classical Greek Efflorescence"/>
          <p:cNvSpPr txBox="1"/>
          <p:nvPr>
            <p:ph type="title" idx="4294967295"/>
          </p:nvPr>
        </p:nvSpPr>
        <p:spPr>
          <a:xfrm>
            <a:off x="277663" y="-1"/>
            <a:ext cx="8572501" cy="1270001"/>
          </a:xfrm>
          <a:prstGeom prst="rect">
            <a:avLst/>
          </a:prstGeom>
        </p:spPr>
        <p:txBody>
          <a:bodyPr>
            <a:normAutofit fontScale="100000" lnSpcReduction="0"/>
          </a:bodyPr>
          <a:lstStyle>
            <a:lvl1pPr defTabSz="310895">
              <a:defRPr sz="4080">
                <a:solidFill>
                  <a:srgbClr val="008000"/>
                </a:solidFill>
              </a:defRPr>
            </a:lvl1pPr>
          </a:lstStyle>
          <a:p>
            <a:pPr/>
            <a:r>
              <a:t>The Classical Greek Efflorescence</a:t>
            </a:r>
          </a:p>
        </p:txBody>
      </p:sp>
      <p:sp>
        <p:nvSpPr>
          <p:cNvPr id="53"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pic>
        <p:nvPicPr>
          <p:cNvPr id="54" name="Image" descr="Image"/>
          <p:cNvPicPr>
            <a:picLocks noChangeAspect="1"/>
          </p:cNvPicPr>
          <p:nvPr/>
        </p:nvPicPr>
        <p:blipFill>
          <a:blip r:embed="rId2">
            <a:extLst/>
          </a:blip>
          <a:stretch>
            <a:fillRect/>
          </a:stretch>
        </p:blipFill>
        <p:spPr>
          <a:xfrm>
            <a:off x="5173464" y="1270000"/>
            <a:ext cx="3676700" cy="2559271"/>
          </a:xfrm>
          <a:prstGeom prst="rect">
            <a:avLst/>
          </a:prstGeom>
          <a:ln w="12700">
            <a:miter lim="400000"/>
          </a:ln>
        </p:spPr>
      </p:pic>
      <p:sp>
        <p:nvSpPr>
          <p:cNvPr id="55" name="Emerging out of the Iron Dark Age of -1200 to -800:…"/>
          <p:cNvSpPr txBox="1"/>
          <p:nvPr>
            <p:ph type="body" idx="4294967295"/>
          </p:nvPr>
        </p:nvSpPr>
        <p:spPr>
          <a:xfrm>
            <a:off x="277663" y="1270000"/>
            <a:ext cx="4895802" cy="5217160"/>
          </a:xfrm>
          <a:prstGeom prst="rect">
            <a:avLst/>
          </a:prstGeom>
        </p:spPr>
        <p:txBody>
          <a:bodyPr>
            <a:normAutofit fontScale="100000" lnSpcReduction="0"/>
          </a:bodyPr>
          <a:lstStyle/>
          <a:p>
            <a:pPr marL="0" indent="0" defTabSz="338327">
              <a:spcBef>
                <a:spcPts val="800"/>
              </a:spcBef>
              <a:buSzTx/>
              <a:buFontTx/>
              <a:buNone/>
              <a:defRPr b="1" sz="1776">
                <a:latin typeface="+mj-lt"/>
                <a:ea typeface="+mj-ea"/>
                <a:cs typeface="+mj-cs"/>
                <a:sym typeface="Helvetica"/>
              </a:defRPr>
            </a:pPr>
            <a:r>
              <a:t>Emerging out of the Iron Dark Age of -1200 to -800:</a:t>
            </a:r>
          </a:p>
          <a:p>
            <a:pPr marL="178067" indent="-178067" defTabSz="338327">
              <a:spcBef>
                <a:spcPts val="800"/>
              </a:spcBef>
              <a:buFontTx/>
              <a:defRPr sz="1776">
                <a:latin typeface="Times New Roman"/>
                <a:ea typeface="Times New Roman"/>
                <a:cs typeface="Times New Roman"/>
                <a:sym typeface="Times New Roman"/>
              </a:defRPr>
            </a:pPr>
            <a:r>
              <a:t>When the Greek city states emerged they did so with functional systems of governance which provided public goods, such as security for trade and investment. </a:t>
            </a:r>
          </a:p>
          <a:p>
            <a:pPr marL="178067" indent="-178067" defTabSz="338327">
              <a:spcBef>
                <a:spcPts val="800"/>
              </a:spcBef>
              <a:buFontTx/>
              <a:defRPr sz="1776">
                <a:latin typeface="Times New Roman"/>
                <a:ea typeface="Times New Roman"/>
                <a:cs typeface="Times New Roman"/>
                <a:sym typeface="Times New Roman"/>
              </a:defRPr>
            </a:pPr>
            <a:r>
              <a:t>This initiated a period of sustained increases in living standards. </a:t>
            </a:r>
          </a:p>
          <a:p>
            <a:pPr marL="178067" indent="-178067" defTabSz="338327">
              <a:spcBef>
                <a:spcPts val="800"/>
              </a:spcBef>
              <a:buFontTx/>
              <a:defRPr sz="1776">
                <a:latin typeface="Times New Roman"/>
                <a:ea typeface="Times New Roman"/>
                <a:cs typeface="Times New Roman"/>
                <a:sym typeface="Times New Roman"/>
              </a:defRPr>
            </a:pPr>
            <a:r>
              <a:t>While Ancient Greece did have a period of democracy, it was relative short (less than 200 years) compared to the duration of the polity and most citizens - slaves, poor citizens who couldn’t afford their tax bill, women - could not participate. </a:t>
            </a:r>
          </a:p>
          <a:p>
            <a:pPr marL="178067" indent="-178067" defTabSz="338327">
              <a:spcBef>
                <a:spcPts val="800"/>
              </a:spcBef>
              <a:buFontTx/>
              <a:defRPr sz="1776">
                <a:latin typeface="Times New Roman"/>
                <a:ea typeface="Times New Roman"/>
                <a:cs typeface="Times New Roman"/>
                <a:sym typeface="Times New Roman"/>
              </a:defRPr>
            </a:pPr>
            <a:r>
              <a:t>Greek institutions (rules according to which the society was organized) tended to be “extractive.” For example, the economy was largely based upon slavery. </a:t>
            </a:r>
          </a:p>
        </p:txBody>
      </p:sp>
      <p:pic>
        <p:nvPicPr>
          <p:cNvPr id="56" name="Image" descr="Image"/>
          <p:cNvPicPr>
            <a:picLocks noChangeAspect="1"/>
          </p:cNvPicPr>
          <p:nvPr/>
        </p:nvPicPr>
        <p:blipFill>
          <a:blip r:embed="rId3">
            <a:extLst/>
          </a:blip>
          <a:stretch>
            <a:fillRect/>
          </a:stretch>
        </p:blipFill>
        <p:spPr>
          <a:xfrm>
            <a:off x="5254051" y="3930782"/>
            <a:ext cx="3676538" cy="2789374"/>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 name="The Classical Greek Efflorescence II"/>
          <p:cNvSpPr txBox="1"/>
          <p:nvPr>
            <p:ph type="title" idx="4294967295"/>
          </p:nvPr>
        </p:nvSpPr>
        <p:spPr>
          <a:xfrm>
            <a:off x="277663" y="-1"/>
            <a:ext cx="8572501" cy="1270001"/>
          </a:xfrm>
          <a:prstGeom prst="rect">
            <a:avLst/>
          </a:prstGeom>
        </p:spPr>
        <p:txBody>
          <a:bodyPr>
            <a:normAutofit fontScale="100000" lnSpcReduction="0"/>
          </a:bodyPr>
          <a:lstStyle>
            <a:lvl1pPr defTabSz="292607">
              <a:defRPr sz="3839">
                <a:solidFill>
                  <a:srgbClr val="008000"/>
                </a:solidFill>
              </a:defRPr>
            </a:lvl1pPr>
          </a:lstStyle>
          <a:p>
            <a:pPr/>
            <a:r>
              <a:t>The Classical Greek Efflorescence II</a:t>
            </a:r>
          </a:p>
        </p:txBody>
      </p:sp>
      <p:sp>
        <p:nvSpPr>
          <p:cNvPr id="59" name="Slide taken from Melissa Dell"/>
          <p:cNvSpPr txBox="1"/>
          <p:nvPr/>
        </p:nvSpPr>
        <p:spPr>
          <a:xfrm>
            <a:off x="0" y="6487159"/>
            <a:ext cx="277902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Slide taken from Melissa Dell</a:t>
            </a:r>
          </a:p>
        </p:txBody>
      </p:sp>
      <p:sp>
        <p:nvSpPr>
          <p:cNvPr id="60" name="“Developmental” or “Extractive”?…"/>
          <p:cNvSpPr txBox="1"/>
          <p:nvPr>
            <p:ph type="body" idx="4294967295"/>
          </p:nvPr>
        </p:nvSpPr>
        <p:spPr>
          <a:xfrm>
            <a:off x="277663" y="1270000"/>
            <a:ext cx="5424930" cy="5217160"/>
          </a:xfrm>
          <a:prstGeom prst="rect">
            <a:avLst/>
          </a:prstGeom>
        </p:spPr>
        <p:txBody>
          <a:bodyPr>
            <a:normAutofit fontScale="100000" lnSpcReduction="0"/>
          </a:bodyPr>
          <a:lstStyle/>
          <a:p>
            <a:pPr marL="0" indent="0" defTabSz="347472">
              <a:spcBef>
                <a:spcPts val="900"/>
              </a:spcBef>
              <a:buSzTx/>
              <a:buFontTx/>
              <a:buNone/>
              <a:defRPr b="1" sz="1824">
                <a:latin typeface="+mj-lt"/>
                <a:ea typeface="+mj-ea"/>
                <a:cs typeface="+mj-cs"/>
                <a:sym typeface="Helvetica"/>
              </a:defRPr>
            </a:pPr>
            <a:r>
              <a:t>“Developmental” or “Extractive”?</a:t>
            </a:r>
          </a:p>
          <a:p>
            <a:pPr marL="182879" indent="-182879" defTabSz="347472">
              <a:spcBef>
                <a:spcPts val="900"/>
              </a:spcBef>
              <a:buFontTx/>
              <a:defRPr sz="1824">
                <a:latin typeface="Times New Roman"/>
                <a:ea typeface="Times New Roman"/>
                <a:cs typeface="Times New Roman"/>
                <a:sym typeface="Times New Roman"/>
              </a:defRPr>
            </a:pPr>
            <a:r>
              <a:t>Extractive political institutions concentrate political power in the hands of some group who can use that power to redistribute wealth and income to themselves. This resulting concentration of wealth tends to reinforce the initial set of political institutions. </a:t>
            </a:r>
          </a:p>
          <a:p>
            <a:pPr marL="182879" indent="-182879" defTabSz="347472">
              <a:spcBef>
                <a:spcPts val="900"/>
              </a:spcBef>
              <a:buFontTx/>
              <a:defRPr sz="1824">
                <a:latin typeface="Times New Roman"/>
                <a:ea typeface="Times New Roman"/>
                <a:cs typeface="Times New Roman"/>
                <a:sym typeface="Times New Roman"/>
              </a:defRPr>
            </a:pPr>
            <a:r>
              <a:t>Roving bandits or stationary bandits?</a:t>
            </a:r>
          </a:p>
          <a:p>
            <a:pPr marL="182879" indent="-182879" defTabSz="347472">
              <a:spcBef>
                <a:spcPts val="900"/>
              </a:spcBef>
              <a:buFontTx/>
              <a:defRPr sz="1824">
                <a:latin typeface="Times New Roman"/>
                <a:ea typeface="Times New Roman"/>
                <a:cs typeface="Times New Roman"/>
                <a:sym typeface="Times New Roman"/>
              </a:defRPr>
            </a:pPr>
            <a:r>
              <a:t>Acemoglu and Robinson hypothesize that growth was not sustained in ancient societies because their institutions were extractive, and extractive institutions are incompatible with sustaining growth in the long run. </a:t>
            </a:r>
          </a:p>
          <a:p>
            <a:pPr marL="182879" indent="-182879" defTabSz="347472">
              <a:spcBef>
                <a:spcPts val="900"/>
              </a:spcBef>
              <a:buFontTx/>
              <a:defRPr sz="1824">
                <a:latin typeface="Times New Roman"/>
                <a:ea typeface="Times New Roman"/>
                <a:cs typeface="Times New Roman"/>
                <a:sym typeface="Times New Roman"/>
              </a:defRPr>
            </a:pPr>
            <a:r>
              <a:t>They argue that this is because extracting resources creates conflicts over who will control those resources, and it may also induce rebellion from below. </a:t>
            </a:r>
          </a:p>
          <a:p>
            <a:pPr marL="182879" indent="-182879" defTabSz="347472">
              <a:spcBef>
                <a:spcPts val="900"/>
              </a:spcBef>
              <a:buFontTx/>
              <a:defRPr sz="1824">
                <a:latin typeface="Times New Roman"/>
                <a:ea typeface="Times New Roman"/>
                <a:cs typeface="Times New Roman"/>
                <a:sym typeface="Times New Roman"/>
              </a:defRPr>
            </a:pPr>
            <a:r>
              <a:t>In either case political instability can bring the government and economy down.</a:t>
            </a:r>
          </a:p>
        </p:txBody>
      </p:sp>
      <p:pic>
        <p:nvPicPr>
          <p:cNvPr id="61" name="Image" descr="Image"/>
          <p:cNvPicPr>
            <a:picLocks noChangeAspect="1"/>
          </p:cNvPicPr>
          <p:nvPr/>
        </p:nvPicPr>
        <p:blipFill>
          <a:blip r:embed="rId2">
            <a:extLst/>
          </a:blip>
          <a:stretch>
            <a:fillRect/>
          </a:stretch>
        </p:blipFill>
        <p:spPr>
          <a:xfrm>
            <a:off x="5702592" y="1270000"/>
            <a:ext cx="3147572" cy="2304105"/>
          </a:xfrm>
          <a:prstGeom prst="rect">
            <a:avLst/>
          </a:prstGeom>
          <a:ln w="12700">
            <a:miter lim="400000"/>
          </a:ln>
        </p:spPr>
      </p:pic>
      <p:pic>
        <p:nvPicPr>
          <p:cNvPr id="62" name="Image" descr="Image"/>
          <p:cNvPicPr>
            <a:picLocks noChangeAspect="1"/>
          </p:cNvPicPr>
          <p:nvPr/>
        </p:nvPicPr>
        <p:blipFill>
          <a:blip r:embed="rId3">
            <a:extLst/>
          </a:blip>
          <a:stretch>
            <a:fillRect/>
          </a:stretch>
        </p:blipFill>
        <p:spPr>
          <a:xfrm>
            <a:off x="5702592" y="3734299"/>
            <a:ext cx="3147572" cy="275286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 name="The Anti-Kythera Mechanism"/>
          <p:cNvSpPr txBox="1"/>
          <p:nvPr>
            <p:ph type="title" idx="4294967295"/>
          </p:nvPr>
        </p:nvSpPr>
        <p:spPr>
          <a:xfrm>
            <a:off x="277663" y="-1"/>
            <a:ext cx="8572501" cy="1270001"/>
          </a:xfrm>
          <a:prstGeom prst="rect">
            <a:avLst/>
          </a:prstGeom>
        </p:spPr>
        <p:txBody>
          <a:bodyPr>
            <a:normAutofit fontScale="100000" lnSpcReduction="0"/>
          </a:bodyPr>
          <a:lstStyle>
            <a:lvl1pPr defTabSz="365760">
              <a:defRPr sz="4800">
                <a:solidFill>
                  <a:srgbClr val="000080"/>
                </a:solidFill>
              </a:defRPr>
            </a:lvl1pPr>
          </a:lstStyle>
          <a:p>
            <a:pPr/>
            <a:r>
              <a:t>The Anti-Kythera Mechanism</a:t>
            </a:r>
          </a:p>
        </p:txBody>
      </p:sp>
      <p:sp>
        <p:nvSpPr>
          <p:cNvPr id="65" name="What is this?…"/>
          <p:cNvSpPr txBox="1"/>
          <p:nvPr>
            <p:ph type="body" idx="4294967295"/>
          </p:nvPr>
        </p:nvSpPr>
        <p:spPr>
          <a:xfrm>
            <a:off x="277663" y="1270000"/>
            <a:ext cx="5097040" cy="5217160"/>
          </a:xfrm>
          <a:prstGeom prst="rect">
            <a:avLst/>
          </a:prstGeom>
        </p:spPr>
        <p:txBody>
          <a:bodyPr>
            <a:normAutofit fontScale="100000" lnSpcReduction="0"/>
          </a:bodyPr>
          <a:lstStyle/>
          <a:p>
            <a:pPr marL="0" indent="0" defTabSz="306324">
              <a:spcBef>
                <a:spcPts val="800"/>
              </a:spcBef>
              <a:buSzTx/>
              <a:buFontTx/>
              <a:buNone/>
              <a:defRPr b="1" sz="1608">
                <a:latin typeface="+mj-lt"/>
                <a:ea typeface="+mj-ea"/>
                <a:cs typeface="+mj-cs"/>
                <a:sym typeface="Helvetica"/>
              </a:defRPr>
            </a:pPr>
            <a:r>
              <a:t>What is this?</a:t>
            </a:r>
          </a:p>
          <a:p>
            <a:pPr marL="161223" indent="-161223" defTabSz="306324">
              <a:spcBef>
                <a:spcPts val="800"/>
              </a:spcBef>
              <a:buFontTx/>
              <a:defRPr sz="1608">
                <a:latin typeface="Times New Roman"/>
                <a:ea typeface="Times New Roman"/>
                <a:cs typeface="Times New Roman"/>
                <a:sym typeface="Times New Roman"/>
              </a:defRPr>
            </a:pPr>
            <a:r>
              <a:t>Built between -150 and -70. Rhodes13” x 7” x 4“ wooden box</a:t>
            </a:r>
          </a:p>
          <a:p>
            <a:pPr lvl="1" marL="416493" indent="-161223" defTabSz="306324">
              <a:spcBef>
                <a:spcPts val="800"/>
              </a:spcBef>
              <a:buFontTx/>
              <a:buChar char="•"/>
              <a:defRPr sz="1608">
                <a:latin typeface="Times New Roman"/>
                <a:ea typeface="Times New Roman"/>
                <a:cs typeface="Times New Roman"/>
                <a:sym typeface="Times New Roman"/>
              </a:defRPr>
            </a:pPr>
            <a:r>
              <a:t>Gears—largest 5” in diameter</a:t>
            </a:r>
          </a:p>
          <a:p>
            <a:pPr lvl="1" marL="416493" indent="-161223" defTabSz="306324">
              <a:spcBef>
                <a:spcPts val="800"/>
              </a:spcBef>
              <a:buFontTx/>
              <a:buChar char="•"/>
              <a:defRPr sz="1608">
                <a:latin typeface="Times New Roman"/>
                <a:ea typeface="Times New Roman"/>
                <a:cs typeface="Times New Roman"/>
                <a:sym typeface="Times New Roman"/>
              </a:defRPr>
            </a:pPr>
            <a:r>
              <a:t>Inscriptions</a:t>
            </a:r>
          </a:p>
          <a:p>
            <a:pPr marL="161223" indent="-161223" defTabSz="306324">
              <a:spcBef>
                <a:spcPts val="800"/>
              </a:spcBef>
              <a:buFontTx/>
              <a:defRPr sz="1608">
                <a:latin typeface="Times New Roman"/>
                <a:ea typeface="Times New Roman"/>
                <a:cs typeface="Times New Roman"/>
                <a:sym typeface="Times New Roman"/>
              </a:defRPr>
            </a:pPr>
            <a:r>
              <a:t>Wikipedia: “37 gear wheels enabling it to follow the movements of the Moon and the Sun through the zodiac, to predict eclipses and even to model the irregular orbit of the Moon, where the Moon's velocity is higher in its perigee than in its apogee. This motion was studied in the 2nd century BC by astronomer Hipparchus of Rhodes, and it is speculated that he may have been consulted in the machine's construction. The knowledge of this technology was lost at some point in antiquity. Similar technological works later appeared in the medieval Byzantine and Islamic worlds, but works with similar complexity did not appear again until the development of mechanical astronomical clocks in Europe in the fourteenth century…”</a:t>
            </a:r>
          </a:p>
        </p:txBody>
      </p:sp>
      <p:pic>
        <p:nvPicPr>
          <p:cNvPr id="66" name="Image" descr="Image"/>
          <p:cNvPicPr>
            <a:picLocks noChangeAspect="1"/>
          </p:cNvPicPr>
          <p:nvPr/>
        </p:nvPicPr>
        <p:blipFill>
          <a:blip r:embed="rId2">
            <a:extLst/>
          </a:blip>
          <a:stretch>
            <a:fillRect/>
          </a:stretch>
        </p:blipFill>
        <p:spPr>
          <a:xfrm>
            <a:off x="5374702" y="1270000"/>
            <a:ext cx="3498720" cy="1845167"/>
          </a:xfrm>
          <a:prstGeom prst="rect">
            <a:avLst/>
          </a:prstGeom>
          <a:ln w="12700">
            <a:miter lim="400000"/>
          </a:ln>
        </p:spPr>
      </p:pic>
      <p:pic>
        <p:nvPicPr>
          <p:cNvPr id="67" name="Image" descr="Image"/>
          <p:cNvPicPr>
            <a:picLocks noChangeAspect="1"/>
          </p:cNvPicPr>
          <p:nvPr/>
        </p:nvPicPr>
        <p:blipFill>
          <a:blip r:embed="rId3">
            <a:extLst/>
          </a:blip>
          <a:stretch>
            <a:fillRect/>
          </a:stretch>
        </p:blipFill>
        <p:spPr>
          <a:xfrm>
            <a:off x="5382993" y="3115166"/>
            <a:ext cx="3467171" cy="3371994"/>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 name="The Anti-Kythera Mechanism II"/>
          <p:cNvSpPr txBox="1"/>
          <p:nvPr>
            <p:ph type="title" idx="4294967295"/>
          </p:nvPr>
        </p:nvSpPr>
        <p:spPr>
          <a:xfrm>
            <a:off x="277663" y="-1"/>
            <a:ext cx="8572501" cy="1270001"/>
          </a:xfrm>
          <a:prstGeom prst="rect">
            <a:avLst/>
          </a:prstGeom>
        </p:spPr>
        <p:txBody>
          <a:bodyPr>
            <a:normAutofit fontScale="100000" lnSpcReduction="0"/>
          </a:bodyPr>
          <a:lstStyle>
            <a:lvl1pPr defTabSz="347472">
              <a:defRPr sz="4560">
                <a:solidFill>
                  <a:srgbClr val="000080"/>
                </a:solidFill>
              </a:defRPr>
            </a:lvl1pPr>
          </a:lstStyle>
          <a:p>
            <a:pPr/>
            <a:r>
              <a:t>The Anti-Kythera Mechanism II</a:t>
            </a:r>
          </a:p>
        </p:txBody>
      </p:sp>
      <p:sp>
        <p:nvSpPr>
          <p:cNvPr id="70" name="What is this?…"/>
          <p:cNvSpPr txBox="1"/>
          <p:nvPr>
            <p:ph type="body" idx="4294967295"/>
          </p:nvPr>
        </p:nvSpPr>
        <p:spPr>
          <a:xfrm>
            <a:off x="277663" y="1270000"/>
            <a:ext cx="5097040" cy="5217160"/>
          </a:xfrm>
          <a:prstGeom prst="rect">
            <a:avLst/>
          </a:prstGeom>
        </p:spPr>
        <p:txBody>
          <a:bodyPr>
            <a:normAutofit fontScale="100000" lnSpcReduction="0"/>
          </a:bodyPr>
          <a:lstStyle/>
          <a:p>
            <a:pPr marL="0" indent="0" defTabSz="352043">
              <a:spcBef>
                <a:spcPts val="900"/>
              </a:spcBef>
              <a:buSzTx/>
              <a:buFontTx/>
              <a:buNone/>
              <a:defRPr b="1" sz="1848">
                <a:latin typeface="+mj-lt"/>
                <a:ea typeface="+mj-ea"/>
                <a:cs typeface="+mj-cs"/>
                <a:sym typeface="Helvetica"/>
              </a:defRPr>
            </a:pPr>
            <a:r>
              <a:t>What is this?</a:t>
            </a:r>
          </a:p>
          <a:p>
            <a:pPr marL="185286" indent="-185286" defTabSz="352043">
              <a:spcBef>
                <a:spcPts val="900"/>
              </a:spcBef>
              <a:buFontTx/>
              <a:defRPr sz="1848">
                <a:latin typeface="Times New Roman"/>
                <a:ea typeface="Times New Roman"/>
                <a:cs typeface="Times New Roman"/>
                <a:sym typeface="Times New Roman"/>
              </a:defRPr>
            </a:pPr>
            <a:r>
              <a:t>Brian Resnick: “A main gear would move to represent the calendar year, and would, in turn, move many separate smaller gears to represent the motions of the planets, sun, and moon. So you could set the main gear to the calendar date and get approximations for where those celestial objects would be in the sky on that date…. You, as a user, could input a few simple variables and it would yield a flurry of complicated mathematical calculations.… All the user had to do was enter the main date on one gear, and through a series of subsequent gear turns, the mechanism could calculate things like the angle of the sun crossing the sky. (For some reference, mechanical calculators—which used gear ratios to add and subtract—didn’t arrive in Europe until the 1600s)…”</a:t>
            </a:r>
          </a:p>
        </p:txBody>
      </p:sp>
      <p:pic>
        <p:nvPicPr>
          <p:cNvPr id="71" name="Image" descr="Image"/>
          <p:cNvPicPr>
            <a:picLocks noChangeAspect="1"/>
          </p:cNvPicPr>
          <p:nvPr/>
        </p:nvPicPr>
        <p:blipFill>
          <a:blip r:embed="rId2">
            <a:extLst/>
          </a:blip>
          <a:stretch>
            <a:fillRect/>
          </a:stretch>
        </p:blipFill>
        <p:spPr>
          <a:xfrm>
            <a:off x="5374702" y="1270000"/>
            <a:ext cx="3498720" cy="1845167"/>
          </a:xfrm>
          <a:prstGeom prst="rect">
            <a:avLst/>
          </a:prstGeom>
          <a:ln w="12700">
            <a:miter lim="400000"/>
          </a:ln>
        </p:spPr>
      </p:pic>
      <p:pic>
        <p:nvPicPr>
          <p:cNvPr id="72" name="Image" descr="Image"/>
          <p:cNvPicPr>
            <a:picLocks noChangeAspect="1"/>
          </p:cNvPicPr>
          <p:nvPr/>
        </p:nvPicPr>
        <p:blipFill>
          <a:blip r:embed="rId3">
            <a:extLst/>
          </a:blip>
          <a:stretch>
            <a:fillRect/>
          </a:stretch>
        </p:blipFill>
        <p:spPr>
          <a:xfrm>
            <a:off x="5382993" y="3115166"/>
            <a:ext cx="3467171" cy="3371994"/>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Cicero (-54): De Re Publica"/>
          <p:cNvSpPr txBox="1"/>
          <p:nvPr>
            <p:ph type="title" idx="4294967295"/>
          </p:nvPr>
        </p:nvSpPr>
        <p:spPr>
          <a:xfrm>
            <a:off x="277663" y="-1"/>
            <a:ext cx="8572501" cy="1270001"/>
          </a:xfrm>
          <a:prstGeom prst="rect">
            <a:avLst/>
          </a:prstGeom>
        </p:spPr>
        <p:txBody>
          <a:bodyPr>
            <a:normAutofit fontScale="100000" lnSpcReduction="0"/>
          </a:bodyPr>
          <a:lstStyle>
            <a:lvl1pPr defTabSz="397763">
              <a:defRPr sz="5220">
                <a:solidFill>
                  <a:srgbClr val="000080"/>
                </a:solidFill>
              </a:defRPr>
            </a:lvl1pPr>
          </a:lstStyle>
          <a:p>
            <a:pPr/>
            <a:r>
              <a:t>Cicero (-54): De Re Publica</a:t>
            </a:r>
          </a:p>
        </p:txBody>
      </p:sp>
      <p:sp>
        <p:nvSpPr>
          <p:cNvPr id="75" name="“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
          <p:cNvSpPr txBox="1"/>
          <p:nvPr>
            <p:ph type="body" idx="4294967295"/>
          </p:nvPr>
        </p:nvSpPr>
        <p:spPr>
          <a:xfrm>
            <a:off x="277663" y="1270000"/>
            <a:ext cx="8572501" cy="5217160"/>
          </a:xfrm>
          <a:prstGeom prst="rect">
            <a:avLst/>
          </a:prstGeom>
        </p:spPr>
        <p:txBody>
          <a:bodyPr>
            <a:normAutofit fontScale="100000" lnSpcReduction="0"/>
          </a:bodyPr>
          <a:lstStyle/>
          <a:p>
            <a:pPr marL="0" indent="0" defTabSz="219455">
              <a:spcBef>
                <a:spcPts val="500"/>
              </a:spcBef>
              <a:buSzTx/>
              <a:buFontTx/>
              <a:buNone/>
              <a:defRPr b="1" sz="1152">
                <a:latin typeface="+mj-lt"/>
                <a:ea typeface="+mj-ea"/>
                <a:cs typeface="+mj-cs"/>
                <a:sym typeface="Helvetica"/>
              </a:defRPr>
            </a:pPr>
            <a:r>
              <a:t>“With the exception of the dream of Scipio, in the last book, the whole treatise was lost till the year 1822, when the librarian of the Vatican discovered a portion of them among the palimpsests in that library. What he discovered is translated here; but it is in a most imperfect and mutilated state. The form selected was that of a dialogue, in imitation of those of Plato…”</a:t>
            </a:r>
          </a:p>
          <a:p>
            <a:pPr marL="0" indent="0" defTabSz="219455">
              <a:spcBef>
                <a:spcPts val="500"/>
              </a:spcBef>
              <a:buSzTx/>
              <a:buFontTx/>
              <a:buNone/>
              <a:defRPr b="1" sz="1152">
                <a:latin typeface="+mj-lt"/>
                <a:ea typeface="+mj-ea"/>
                <a:cs typeface="+mj-cs"/>
                <a:sym typeface="Helvetica"/>
              </a:defRPr>
            </a:pPr>
            <a:r>
              <a:t>I.XIV:</a:t>
            </a:r>
          </a:p>
          <a:p>
            <a:pPr marL="115503" indent="-115503" defTabSz="219455">
              <a:spcBef>
                <a:spcPts val="500"/>
              </a:spcBef>
              <a:buFontTx/>
              <a:defRPr sz="1152">
                <a:latin typeface="Times New Roman"/>
                <a:ea typeface="Times New Roman"/>
                <a:cs typeface="Times New Roman"/>
                <a:sym typeface="Times New Roman"/>
              </a:defRPr>
            </a:pPr>
            <a:r>
              <a:t>Then Philus said: “I am not about to bring you anything new, or anything which has been thought over or discovered by me myself. But I recollect that Caius Sulpicius Gallus, who was a man of profound learning, as you are aware, when this same thing was reported to have taken place in his time, while he was staying in the house of Marcus Marcellus, who had been his colleague in the consulship, asked to see a celestial globe which Marcellus’s grandfather had saved after the capture of Syracuse from that magnificent and opulent city, without bringing to his own home any other memorial out of so great a booty; which I had often heard mentioned on account of the great fame of Archimedes; but its appearance, however, did not seem to me particularly striking. For that other is more elegant in form, and more generally known, which was made by the same Archimedes, and deposited by the same Marcellus in the Temple of Virtue at Rome. </a:t>
            </a:r>
          </a:p>
          <a:p>
            <a:pPr marL="115503" indent="-115503" defTabSz="219455">
              <a:spcBef>
                <a:spcPts val="500"/>
              </a:spcBef>
              <a:buFontTx/>
              <a:defRPr sz="1152">
                <a:latin typeface="Times New Roman"/>
                <a:ea typeface="Times New Roman"/>
                <a:cs typeface="Times New Roman"/>
                <a:sym typeface="Times New Roman"/>
              </a:defRPr>
            </a:pPr>
            <a:r>
              <a:t>“But as soon as Gallus had begun to explain, in a most scientific manner, the principle of this machine, I felt that the Sicilian geometrician must have possessed a genius superior to anything we usually conceive to belong to our nature. For Gallus assured us that that other solid and compact globe was a very ancient invention, and that the first model had been originally made by Thales of Miletus. That afterward Eudoxus of Cnidus, a disciple of Plato, had traced on its surface the stars that appear in the sky, and that many years subsequently, borrowing from Eudoxus this beautiful design and representation, Aratus had illustrated it in his verses, not by any science of astronomy, but by the ornament of poetic description. He added that the figure of the globe, which displayed the motions of the sun and moon, and the five planets, or wandering stars, could not be represented by the primitive solid globe; and that in this the invention of Archimedes was admirable, because he had calculated how a single revolution should maintain unequal and diversified progressions in dissimilar motions. </a:t>
            </a:r>
          </a:p>
          <a:p>
            <a:pPr marL="115503" indent="-115503" defTabSz="219455">
              <a:spcBef>
                <a:spcPts val="500"/>
              </a:spcBef>
              <a:buFontTx/>
              <a:defRPr sz="1152">
                <a:latin typeface="Times New Roman"/>
                <a:ea typeface="Times New Roman"/>
                <a:cs typeface="Times New Roman"/>
                <a:sym typeface="Times New Roman"/>
              </a:defRPr>
            </a:pPr>
            <a:r>
              <a:t>“In fact, when Gallus moved this globe, we observed that the moon succeeded the sun by as many turns of the wheel in the machine as days in the heavens. From whence it resulted that the progress of the sun was marked as in the heavens, and that the moon touched the point where she is obscured by the earth’s shadow at the instant the sun appears opposite….</a:t>
            </a:r>
          </a:p>
          <a:p>
            <a:pPr marL="115503" indent="-115503" defTabSz="219455">
              <a:spcBef>
                <a:spcPts val="500"/>
              </a:spcBef>
              <a:buFontTx/>
              <a:defRPr sz="1152">
                <a:latin typeface="Times New Roman"/>
                <a:ea typeface="Times New Roman"/>
                <a:cs typeface="Times New Roman"/>
                <a:sym typeface="Times New Roman"/>
              </a:defRPr>
            </a:pPr>
            <a:r>
              <a:t>Scipio: “I had myself a great affection for this Gallus, and I know that he was very much beloved and esteemed by my father Paulus. I recollect that when I was very young, when my father, as consul, commanded in Macedonia, and we were in the camp, our army was seized with a pious terror, because suddenly, in a clear night, the bright and full moon became eclipsed. And Gallus, who was then our lieutenant, the year before that in which he was elected consul, hesitated not, next morning, to state in the camp that it was no prodigy, and that the phenomenon which had then appeared would always appear at certain periods, when the sun was so placed that he could not affect the moon with his light…”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Calibri"/>
        <a:ea typeface="Calibri"/>
        <a:cs typeface="Calibri"/>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